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7" r:id="rId3"/>
    <p:sldId id="257" r:id="rId4"/>
    <p:sldId id="262" r:id="rId5"/>
    <p:sldId id="264" r:id="rId6"/>
    <p:sldId id="265" r:id="rId7"/>
    <p:sldId id="263" r:id="rId8"/>
    <p:sldId id="266" r:id="rId9"/>
    <p:sldId id="268" r:id="rId10"/>
    <p:sldId id="270" r:id="rId11"/>
    <p:sldId id="259" r:id="rId12"/>
    <p:sldId id="269" r:id="rId13"/>
    <p:sldId id="271" r:id="rId14"/>
    <p:sldId id="273" r:id="rId15"/>
    <p:sldId id="274" r:id="rId16"/>
    <p:sldId id="275" r:id="rId17"/>
  </p:sldIdLst>
  <p:sldSz cx="14401800" cy="10801350"/>
  <p:notesSz cx="9945688" cy="6858000"/>
  <p:defaultText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a:srgbClr val="FFFF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3" autoAdjust="0"/>
  </p:normalViewPr>
  <p:slideViewPr>
    <p:cSldViewPr>
      <p:cViewPr varScale="1">
        <p:scale>
          <a:sx n="47" d="100"/>
          <a:sy n="47" d="100"/>
        </p:scale>
        <p:origin x="-972" y="-108"/>
      </p:cViewPr>
      <p:guideLst>
        <p:guide orient="horz" pos="3403"/>
        <p:guide pos="45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42" y="-90"/>
      </p:cViewPr>
      <p:guideLst>
        <p:guide orient="horz" pos="2160"/>
        <p:guide pos="313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93767-3789-40A9-8FAF-4D0651005F5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8DC0B726-903E-4E6F-8B4D-5B44A46753F3}">
      <dgm:prSet phldrT="[テキスト]" custT="1"/>
      <dgm:spPr/>
      <dgm:t>
        <a:bodyPr/>
        <a:lstStyle/>
        <a:p>
          <a:r>
            <a:rPr kumimoji="1" lang="ja-JP" altLang="en-US" sz="2000" dirty="0" smtClean="0"/>
            <a:t>第１次</a:t>
          </a:r>
          <a:r>
            <a:rPr kumimoji="1" lang="en-US" altLang="ja-JP" sz="2000" dirty="0" smtClean="0"/>
            <a:t/>
          </a:r>
          <a:br>
            <a:rPr kumimoji="1" lang="en-US" altLang="ja-JP" sz="2000" dirty="0" smtClean="0"/>
          </a:br>
          <a:r>
            <a:rPr kumimoji="1" lang="ja-JP" altLang="en-US" sz="2000" dirty="0" smtClean="0"/>
            <a:t>練習船ＷＧ</a:t>
          </a:r>
          <a:endParaRPr kumimoji="1" lang="ja-JP" altLang="en-US" sz="2000" dirty="0"/>
        </a:p>
      </dgm:t>
    </dgm:pt>
    <dgm:pt modelId="{6F179DBA-4038-4D3C-991D-7FBC06F790EE}" type="parTrans" cxnId="{3889A3DA-772F-4089-8DE0-988E1BFDC2EE}">
      <dgm:prSet/>
      <dgm:spPr/>
      <dgm:t>
        <a:bodyPr/>
        <a:lstStyle/>
        <a:p>
          <a:endParaRPr kumimoji="1" lang="ja-JP" altLang="en-US"/>
        </a:p>
      </dgm:t>
    </dgm:pt>
    <dgm:pt modelId="{7556288E-F431-439A-9491-099294942588}" type="sibTrans" cxnId="{3889A3DA-772F-4089-8DE0-988E1BFDC2EE}">
      <dgm:prSet/>
      <dgm:spPr/>
      <dgm:t>
        <a:bodyPr/>
        <a:lstStyle/>
        <a:p>
          <a:endParaRPr kumimoji="1" lang="ja-JP" altLang="en-US"/>
        </a:p>
      </dgm:t>
    </dgm:pt>
    <dgm:pt modelId="{21CCCB87-C411-400F-BD43-9337A0985DC5}">
      <dgm:prSet phldrT="[テキスト]"/>
      <dgm:spPr/>
      <dgm:t>
        <a:bodyPr/>
        <a:lstStyle/>
        <a:p>
          <a:r>
            <a:rPr kumimoji="1" lang="ja-JP" altLang="en-US" dirty="0" smtClean="0">
              <a:solidFill>
                <a:srgbClr val="002060"/>
              </a:solidFill>
            </a:rPr>
            <a:t>水産系専攻科の統合と</a:t>
          </a:r>
          <a:r>
            <a:rPr kumimoji="1" lang="en-US" altLang="ja-JP" dirty="0" smtClean="0">
              <a:solidFill>
                <a:srgbClr val="002060"/>
              </a:solidFill>
            </a:rPr>
            <a:t>3</a:t>
          </a:r>
          <a:r>
            <a:rPr kumimoji="1" lang="ja-JP" altLang="en-US" dirty="0" smtClean="0">
              <a:solidFill>
                <a:srgbClr val="002060"/>
              </a:solidFill>
            </a:rPr>
            <a:t>大学１船減船（</a:t>
          </a:r>
          <a:r>
            <a:rPr kumimoji="1" lang="en-US" altLang="ja-JP" dirty="0" smtClean="0">
              <a:solidFill>
                <a:srgbClr val="002060"/>
              </a:solidFill>
            </a:rPr>
            <a:t>H12</a:t>
          </a:r>
          <a:r>
            <a:rPr kumimoji="1" lang="ja-JP" altLang="en-US" dirty="0" smtClean="0">
              <a:solidFill>
                <a:srgbClr val="002060"/>
              </a:solidFill>
            </a:rPr>
            <a:t>前後）</a:t>
          </a:r>
          <a:endParaRPr kumimoji="1" lang="ja-JP" altLang="en-US" dirty="0">
            <a:solidFill>
              <a:srgbClr val="002060"/>
            </a:solidFill>
          </a:endParaRPr>
        </a:p>
      </dgm:t>
    </dgm:pt>
    <dgm:pt modelId="{1EC3D29E-53E5-4D06-B5B4-3DAEF5EAB1C1}" type="parTrans" cxnId="{FD9963F2-8420-4310-9A41-9B07140ED723}">
      <dgm:prSet/>
      <dgm:spPr/>
      <dgm:t>
        <a:bodyPr/>
        <a:lstStyle/>
        <a:p>
          <a:endParaRPr kumimoji="1" lang="ja-JP" altLang="en-US"/>
        </a:p>
      </dgm:t>
    </dgm:pt>
    <dgm:pt modelId="{587BB39F-B384-4C9F-9F31-78635AA8026F}" type="sibTrans" cxnId="{FD9963F2-8420-4310-9A41-9B07140ED723}">
      <dgm:prSet/>
      <dgm:spPr/>
      <dgm:t>
        <a:bodyPr/>
        <a:lstStyle/>
        <a:p>
          <a:endParaRPr kumimoji="1" lang="ja-JP" altLang="en-US"/>
        </a:p>
      </dgm:t>
    </dgm:pt>
    <dgm:pt modelId="{73D64F99-5B12-405F-882B-FE4A856F0F65}">
      <dgm:prSet phldrT="[テキスト]"/>
      <dgm:spPr/>
      <dgm:t>
        <a:bodyPr/>
        <a:lstStyle/>
        <a:p>
          <a:r>
            <a:rPr kumimoji="1" lang="ja-JP" altLang="en-US" dirty="0" smtClean="0">
              <a:solidFill>
                <a:srgbClr val="002060"/>
              </a:solidFill>
            </a:rPr>
            <a:t>１校２船合計千トン体制＋水産専攻科用練習船</a:t>
          </a:r>
          <a:endParaRPr kumimoji="1" lang="ja-JP" altLang="en-US" dirty="0">
            <a:solidFill>
              <a:srgbClr val="002060"/>
            </a:solidFill>
          </a:endParaRPr>
        </a:p>
      </dgm:t>
    </dgm:pt>
    <dgm:pt modelId="{A248CE6C-F50E-42B4-8918-381C376A0D76}" type="parTrans" cxnId="{2C8EE106-C4F6-4A37-B959-8E7897730EFC}">
      <dgm:prSet/>
      <dgm:spPr/>
      <dgm:t>
        <a:bodyPr/>
        <a:lstStyle/>
        <a:p>
          <a:endParaRPr kumimoji="1" lang="ja-JP" altLang="en-US"/>
        </a:p>
      </dgm:t>
    </dgm:pt>
    <dgm:pt modelId="{47930BCA-CF59-42BC-A7B1-7107BA0B185F}" type="sibTrans" cxnId="{2C8EE106-C4F6-4A37-B959-8E7897730EFC}">
      <dgm:prSet/>
      <dgm:spPr/>
      <dgm:t>
        <a:bodyPr/>
        <a:lstStyle/>
        <a:p>
          <a:endParaRPr kumimoji="1" lang="ja-JP" altLang="en-US"/>
        </a:p>
      </dgm:t>
    </dgm:pt>
    <dgm:pt modelId="{ACEC6B9A-8325-4CFB-BFD2-8E2205ED2A29}">
      <dgm:prSet phldrT="[テキスト]" custT="1"/>
      <dgm:spPr/>
      <dgm:t>
        <a:bodyPr/>
        <a:lstStyle/>
        <a:p>
          <a:r>
            <a:rPr lang="ja-JP" altLang="en-US" sz="2000" dirty="0" smtClean="0"/>
            <a:t>第</a:t>
          </a:r>
          <a:r>
            <a:rPr lang="en-US" altLang="ja-JP" sz="2000" dirty="0" smtClean="0"/>
            <a:t>2,3</a:t>
          </a:r>
          <a:r>
            <a:rPr lang="ja-JP" altLang="en-US" sz="2000" dirty="0" smtClean="0"/>
            <a:t>次</a:t>
          </a:r>
          <a:r>
            <a:rPr lang="en-US" altLang="ja-JP" sz="2000" dirty="0" smtClean="0"/>
            <a:t/>
          </a:r>
          <a:br>
            <a:rPr lang="en-US" altLang="ja-JP" sz="2000" dirty="0" smtClean="0"/>
          </a:br>
          <a:r>
            <a:rPr lang="ja-JP" sz="2000" dirty="0" smtClean="0"/>
            <a:t>練習船</a:t>
          </a:r>
          <a:r>
            <a:rPr lang="en-US" sz="2000" dirty="0" smtClean="0"/>
            <a:t>WG</a:t>
          </a:r>
          <a:endParaRPr kumimoji="1" lang="ja-JP" altLang="en-US" sz="2000" dirty="0"/>
        </a:p>
      </dgm:t>
    </dgm:pt>
    <dgm:pt modelId="{E6857180-6281-4B90-954C-92609C7078B7}" type="parTrans" cxnId="{6572D799-B030-4426-9EB3-640C6FB0FADE}">
      <dgm:prSet/>
      <dgm:spPr/>
      <dgm:t>
        <a:bodyPr/>
        <a:lstStyle/>
        <a:p>
          <a:endParaRPr kumimoji="1" lang="ja-JP" altLang="en-US"/>
        </a:p>
      </dgm:t>
    </dgm:pt>
    <dgm:pt modelId="{D756FB2E-315B-453D-A6EB-43D567A5B0F0}" type="sibTrans" cxnId="{6572D799-B030-4426-9EB3-640C6FB0FADE}">
      <dgm:prSet/>
      <dgm:spPr/>
      <dgm:t>
        <a:bodyPr/>
        <a:lstStyle/>
        <a:p>
          <a:endParaRPr kumimoji="1" lang="ja-JP" altLang="en-US"/>
        </a:p>
      </dgm:t>
    </dgm:pt>
    <dgm:pt modelId="{0CF29C0B-0D6A-491D-9EAF-4BDDF40C6639}">
      <dgm:prSet phldrT="[テキスト]"/>
      <dgm:spPr/>
      <dgm:t>
        <a:bodyPr/>
        <a:lstStyle/>
        <a:p>
          <a:r>
            <a:rPr kumimoji="1" lang="ja-JP" altLang="en-US" dirty="0" smtClean="0">
              <a:solidFill>
                <a:srgbClr val="002060"/>
              </a:solidFill>
            </a:rPr>
            <a:t>財務省</a:t>
          </a:r>
          <a:r>
            <a:rPr lang="ja-JP" dirty="0" smtClean="0">
              <a:solidFill>
                <a:srgbClr val="002060"/>
              </a:solidFill>
            </a:rPr>
            <a:t>予算執行状況</a:t>
          </a:r>
          <a:r>
            <a:rPr lang="ja-JP" altLang="en-US" dirty="0" smtClean="0">
              <a:solidFill>
                <a:srgbClr val="002060"/>
              </a:solidFill>
            </a:rPr>
            <a:t>総括</a:t>
          </a:r>
          <a:r>
            <a:rPr lang="ja-JP" dirty="0" smtClean="0">
              <a:solidFill>
                <a:srgbClr val="002060"/>
              </a:solidFill>
            </a:rPr>
            <a:t>調査</a:t>
          </a:r>
          <a:r>
            <a:rPr lang="ja-JP" altLang="en-US" dirty="0" smtClean="0">
              <a:solidFill>
                <a:srgbClr val="002060"/>
              </a:solidFill>
            </a:rPr>
            <a:t>（</a:t>
          </a:r>
          <a:r>
            <a:rPr lang="en-US" altLang="ja-JP" dirty="0" smtClean="0">
              <a:solidFill>
                <a:srgbClr val="002060"/>
              </a:solidFill>
            </a:rPr>
            <a:t>H18</a:t>
          </a:r>
          <a:r>
            <a:rPr lang="ja-JP" altLang="en-US" dirty="0" smtClean="0">
              <a:solidFill>
                <a:srgbClr val="002060"/>
              </a:solidFill>
            </a:rPr>
            <a:t>）</a:t>
          </a:r>
          <a:endParaRPr kumimoji="1" lang="ja-JP" altLang="en-US" dirty="0">
            <a:solidFill>
              <a:srgbClr val="002060"/>
            </a:solidFill>
          </a:endParaRPr>
        </a:p>
      </dgm:t>
    </dgm:pt>
    <dgm:pt modelId="{1F7D1C06-B065-45E5-A4F8-9478979C2AD7}" type="parTrans" cxnId="{28223DDD-306C-47DA-A235-173344E9AD7C}">
      <dgm:prSet/>
      <dgm:spPr/>
      <dgm:t>
        <a:bodyPr/>
        <a:lstStyle/>
        <a:p>
          <a:endParaRPr kumimoji="1" lang="ja-JP" altLang="en-US"/>
        </a:p>
      </dgm:t>
    </dgm:pt>
    <dgm:pt modelId="{A3945174-771A-4A20-BA62-272140B3A3A7}" type="sibTrans" cxnId="{28223DDD-306C-47DA-A235-173344E9AD7C}">
      <dgm:prSet/>
      <dgm:spPr/>
      <dgm:t>
        <a:bodyPr/>
        <a:lstStyle/>
        <a:p>
          <a:endParaRPr kumimoji="1" lang="ja-JP" altLang="en-US"/>
        </a:p>
      </dgm:t>
    </dgm:pt>
    <dgm:pt modelId="{73599949-851A-4C89-9948-4B13FB497705}">
      <dgm:prSet phldrT="[テキスト]"/>
      <dgm:spPr/>
      <dgm:t>
        <a:bodyPr/>
        <a:lstStyle/>
        <a:p>
          <a:r>
            <a:rPr kumimoji="1" lang="ja-JP" altLang="en-US" dirty="0" smtClean="0">
              <a:solidFill>
                <a:srgbClr val="002060"/>
              </a:solidFill>
            </a:rPr>
            <a:t>減船とセンター化構想</a:t>
          </a:r>
          <a:endParaRPr kumimoji="1" lang="ja-JP" altLang="en-US" dirty="0">
            <a:solidFill>
              <a:srgbClr val="002060"/>
            </a:solidFill>
          </a:endParaRPr>
        </a:p>
      </dgm:t>
    </dgm:pt>
    <dgm:pt modelId="{9993ED33-966F-4F6C-AD92-26AA6031D875}" type="parTrans" cxnId="{08DDEC43-D631-4E5C-9FA0-B2E9F60113BC}">
      <dgm:prSet/>
      <dgm:spPr/>
      <dgm:t>
        <a:bodyPr/>
        <a:lstStyle/>
        <a:p>
          <a:endParaRPr kumimoji="1" lang="ja-JP" altLang="en-US"/>
        </a:p>
      </dgm:t>
    </dgm:pt>
    <dgm:pt modelId="{CEA53526-44F4-49A3-9C99-0A299D742751}" type="sibTrans" cxnId="{08DDEC43-D631-4E5C-9FA0-B2E9F60113BC}">
      <dgm:prSet/>
      <dgm:spPr/>
      <dgm:t>
        <a:bodyPr/>
        <a:lstStyle/>
        <a:p>
          <a:endParaRPr kumimoji="1" lang="ja-JP" altLang="en-US"/>
        </a:p>
      </dgm:t>
    </dgm:pt>
    <dgm:pt modelId="{B0A8768C-8727-4AE0-A9DF-64B2335ADDAD}">
      <dgm:prSet phldrT="[テキスト]" custT="1"/>
      <dgm:spPr/>
      <dgm:t>
        <a:bodyPr/>
        <a:lstStyle/>
        <a:p>
          <a:r>
            <a:rPr lang="ja-JP" sz="2000" dirty="0" smtClean="0"/>
            <a:t>共同利用</a:t>
          </a:r>
          <a:r>
            <a:rPr lang="en-US" altLang="ja-JP" sz="2000" dirty="0" smtClean="0"/>
            <a:t/>
          </a:r>
          <a:br>
            <a:rPr lang="en-US" altLang="ja-JP" sz="2000" dirty="0" smtClean="0"/>
          </a:br>
          <a:r>
            <a:rPr lang="ja-JP" sz="2000" dirty="0" smtClean="0"/>
            <a:t>検討会</a:t>
          </a:r>
          <a:endParaRPr kumimoji="1" lang="ja-JP" altLang="en-US" sz="2000" dirty="0"/>
        </a:p>
      </dgm:t>
    </dgm:pt>
    <dgm:pt modelId="{E1635194-30EA-43EF-91D5-46359C4A7EE9}" type="parTrans" cxnId="{D05D5BB9-B7A3-4CE8-B1A1-AD4AF6BE27DD}">
      <dgm:prSet/>
      <dgm:spPr/>
      <dgm:t>
        <a:bodyPr/>
        <a:lstStyle/>
        <a:p>
          <a:endParaRPr kumimoji="1" lang="ja-JP" altLang="en-US"/>
        </a:p>
      </dgm:t>
    </dgm:pt>
    <dgm:pt modelId="{D26EF177-BB81-4D6B-A873-D2709B487902}" type="sibTrans" cxnId="{D05D5BB9-B7A3-4CE8-B1A1-AD4AF6BE27DD}">
      <dgm:prSet/>
      <dgm:spPr/>
      <dgm:t>
        <a:bodyPr/>
        <a:lstStyle/>
        <a:p>
          <a:endParaRPr kumimoji="1" lang="ja-JP" altLang="en-US"/>
        </a:p>
      </dgm:t>
    </dgm:pt>
    <dgm:pt modelId="{7ADC08DD-C4A8-4BD1-B6D7-204966831873}">
      <dgm:prSet phldrT="[テキスト]"/>
      <dgm:spPr/>
      <dgm:t>
        <a:bodyPr/>
        <a:lstStyle/>
        <a:p>
          <a:r>
            <a:rPr kumimoji="1" lang="ja-JP" altLang="en-US" dirty="0" smtClean="0">
              <a:solidFill>
                <a:srgbClr val="002060"/>
              </a:solidFill>
            </a:rPr>
            <a:t>教育関係共同利用拠点化構想（</a:t>
          </a:r>
          <a:r>
            <a:rPr kumimoji="1" lang="en-US" altLang="ja-JP" dirty="0" smtClean="0">
              <a:solidFill>
                <a:srgbClr val="002060"/>
              </a:solidFill>
            </a:rPr>
            <a:t>H20</a:t>
          </a:r>
          <a:r>
            <a:rPr kumimoji="1" lang="ja-JP" altLang="en-US" dirty="0" smtClean="0">
              <a:solidFill>
                <a:srgbClr val="002060"/>
              </a:solidFill>
            </a:rPr>
            <a:t>）</a:t>
          </a:r>
          <a:endParaRPr kumimoji="1" lang="ja-JP" altLang="en-US" dirty="0">
            <a:solidFill>
              <a:srgbClr val="002060"/>
            </a:solidFill>
          </a:endParaRPr>
        </a:p>
      </dgm:t>
    </dgm:pt>
    <dgm:pt modelId="{DCCA63BF-8F61-4116-A07A-0402E10F8795}" type="parTrans" cxnId="{185ADD96-974A-498B-9DE7-5BCF0771921A}">
      <dgm:prSet/>
      <dgm:spPr/>
      <dgm:t>
        <a:bodyPr/>
        <a:lstStyle/>
        <a:p>
          <a:endParaRPr kumimoji="1" lang="ja-JP" altLang="en-US"/>
        </a:p>
      </dgm:t>
    </dgm:pt>
    <dgm:pt modelId="{C9EF4E33-3890-4312-BDFD-A5FCE5D0F0C6}" type="sibTrans" cxnId="{185ADD96-974A-498B-9DE7-5BCF0771921A}">
      <dgm:prSet/>
      <dgm:spPr/>
      <dgm:t>
        <a:bodyPr/>
        <a:lstStyle/>
        <a:p>
          <a:endParaRPr kumimoji="1" lang="ja-JP" altLang="en-US"/>
        </a:p>
      </dgm:t>
    </dgm:pt>
    <dgm:pt modelId="{B9ABBA7B-EF8A-4C9C-9BF7-DE79716C2F27}">
      <dgm:prSet phldrT="[テキスト]"/>
      <dgm:spPr/>
      <dgm:t>
        <a:bodyPr/>
        <a:lstStyle/>
        <a:p>
          <a:r>
            <a:rPr kumimoji="1" lang="ja-JP" altLang="en-US" dirty="0" smtClean="0">
              <a:solidFill>
                <a:srgbClr val="002060"/>
              </a:solidFill>
            </a:rPr>
            <a:t>関係法令規則の整備（</a:t>
          </a:r>
          <a:r>
            <a:rPr kumimoji="1" lang="en-US" altLang="ja-JP" dirty="0" smtClean="0">
              <a:solidFill>
                <a:srgbClr val="002060"/>
              </a:solidFill>
            </a:rPr>
            <a:t>H21</a:t>
          </a:r>
          <a:r>
            <a:rPr kumimoji="1" lang="ja-JP" altLang="en-US" dirty="0" smtClean="0">
              <a:solidFill>
                <a:srgbClr val="002060"/>
              </a:solidFill>
            </a:rPr>
            <a:t>）</a:t>
          </a:r>
          <a:endParaRPr kumimoji="1" lang="ja-JP" altLang="en-US" dirty="0">
            <a:solidFill>
              <a:srgbClr val="002060"/>
            </a:solidFill>
          </a:endParaRPr>
        </a:p>
      </dgm:t>
    </dgm:pt>
    <dgm:pt modelId="{B8AA9B3C-D04C-4ABA-8C32-CC76D839E5D4}" type="parTrans" cxnId="{5328AA70-2347-4548-A27F-4D20163BB19B}">
      <dgm:prSet/>
      <dgm:spPr/>
      <dgm:t>
        <a:bodyPr/>
        <a:lstStyle/>
        <a:p>
          <a:endParaRPr kumimoji="1" lang="ja-JP" altLang="en-US"/>
        </a:p>
      </dgm:t>
    </dgm:pt>
    <dgm:pt modelId="{ECD595DA-2CF6-41D4-B956-5D8FE21BA265}" type="sibTrans" cxnId="{5328AA70-2347-4548-A27F-4D20163BB19B}">
      <dgm:prSet/>
      <dgm:spPr/>
      <dgm:t>
        <a:bodyPr/>
        <a:lstStyle/>
        <a:p>
          <a:endParaRPr kumimoji="1" lang="ja-JP" altLang="en-US"/>
        </a:p>
      </dgm:t>
    </dgm:pt>
    <dgm:pt modelId="{FD2FC94D-D400-44A3-A736-3B2E2758BF9B}">
      <dgm:prSet phldrT="[テキスト]" custT="1"/>
      <dgm:spPr/>
      <dgm:t>
        <a:bodyPr/>
        <a:lstStyle/>
        <a:p>
          <a:r>
            <a:rPr kumimoji="1" lang="ja-JP" altLang="en-US" sz="2000" dirty="0" smtClean="0"/>
            <a:t>大学設置</a:t>
          </a:r>
          <a:endParaRPr kumimoji="1" lang="en-US" altLang="ja-JP" sz="2000" dirty="0" smtClean="0"/>
        </a:p>
        <a:p>
          <a:r>
            <a:rPr kumimoji="1" lang="ja-JP" altLang="en-US" sz="2000" dirty="0" smtClean="0"/>
            <a:t>基準</a:t>
          </a:r>
          <a:endParaRPr kumimoji="1" lang="ja-JP" altLang="en-US" sz="2000" dirty="0"/>
        </a:p>
      </dgm:t>
    </dgm:pt>
    <dgm:pt modelId="{6250B223-0D3C-4E10-B157-8DBC28322FA8}" type="parTrans" cxnId="{64899092-CEFD-4A76-9E77-240C189FE586}">
      <dgm:prSet/>
      <dgm:spPr/>
      <dgm:t>
        <a:bodyPr/>
        <a:lstStyle/>
        <a:p>
          <a:endParaRPr kumimoji="1" lang="ja-JP" altLang="en-US"/>
        </a:p>
      </dgm:t>
    </dgm:pt>
    <dgm:pt modelId="{BBD29F97-C96C-4A75-8737-583BB26FE9A8}" type="sibTrans" cxnId="{64899092-CEFD-4A76-9E77-240C189FE586}">
      <dgm:prSet/>
      <dgm:spPr/>
      <dgm:t>
        <a:bodyPr/>
        <a:lstStyle/>
        <a:p>
          <a:endParaRPr kumimoji="1" lang="ja-JP" altLang="en-US"/>
        </a:p>
      </dgm:t>
    </dgm:pt>
    <dgm:pt modelId="{339EDB9C-8445-4EAF-A4DE-98370239B2F3}">
      <dgm:prSet/>
      <dgm:spPr/>
      <dgm:t>
        <a:bodyPr/>
        <a:lstStyle/>
        <a:p>
          <a:r>
            <a:rPr kumimoji="1" lang="ja-JP" altLang="en-US" dirty="0" smtClean="0">
              <a:solidFill>
                <a:srgbClr val="002060"/>
              </a:solidFill>
            </a:rPr>
            <a:t>水産系</a:t>
          </a:r>
          <a:r>
            <a:rPr kumimoji="1" lang="en-US" altLang="ja-JP" dirty="0" smtClean="0">
              <a:solidFill>
                <a:srgbClr val="002060"/>
              </a:solidFill>
            </a:rPr>
            <a:t>4</a:t>
          </a:r>
          <a:r>
            <a:rPr kumimoji="1" lang="ja-JP" altLang="en-US" dirty="0" smtClean="0">
              <a:solidFill>
                <a:srgbClr val="002060"/>
              </a:solidFill>
            </a:rPr>
            <a:t>大学は大型 中型 小型 </a:t>
          </a:r>
          <a:r>
            <a:rPr kumimoji="1" lang="en-US" altLang="ja-JP" dirty="0" smtClean="0">
              <a:solidFill>
                <a:srgbClr val="002060"/>
              </a:solidFill>
            </a:rPr>
            <a:t>3</a:t>
          </a:r>
          <a:r>
            <a:rPr kumimoji="1" lang="ja-JP" altLang="en-US" dirty="0" smtClean="0">
              <a:solidFill>
                <a:srgbClr val="002060"/>
              </a:solidFill>
            </a:rPr>
            <a:t>船体制</a:t>
          </a:r>
          <a:endParaRPr kumimoji="1" lang="ja-JP" altLang="en-US" dirty="0">
            <a:solidFill>
              <a:srgbClr val="002060"/>
            </a:solidFill>
          </a:endParaRPr>
        </a:p>
      </dgm:t>
    </dgm:pt>
    <dgm:pt modelId="{07F4495D-9161-477E-B6C4-E1F4E5B4EA22}" type="parTrans" cxnId="{7C6DEA29-0ED3-4671-A795-2C3FEF0E88F6}">
      <dgm:prSet/>
      <dgm:spPr/>
      <dgm:t>
        <a:bodyPr/>
        <a:lstStyle/>
        <a:p>
          <a:endParaRPr kumimoji="1" lang="ja-JP" altLang="en-US"/>
        </a:p>
      </dgm:t>
    </dgm:pt>
    <dgm:pt modelId="{1389D955-3706-4636-B79A-393819354D52}" type="sibTrans" cxnId="{7C6DEA29-0ED3-4671-A795-2C3FEF0E88F6}">
      <dgm:prSet/>
      <dgm:spPr/>
      <dgm:t>
        <a:bodyPr/>
        <a:lstStyle/>
        <a:p>
          <a:endParaRPr kumimoji="1" lang="ja-JP" altLang="en-US"/>
        </a:p>
      </dgm:t>
    </dgm:pt>
    <dgm:pt modelId="{CA62701A-8122-4139-A348-AE2394046A67}" type="pres">
      <dgm:prSet presAssocID="{A1A93767-3789-40A9-8FAF-4D0651005F5F}" presName="linearFlow" presStyleCnt="0">
        <dgm:presLayoutVars>
          <dgm:dir/>
          <dgm:animLvl val="lvl"/>
          <dgm:resizeHandles val="exact"/>
        </dgm:presLayoutVars>
      </dgm:prSet>
      <dgm:spPr/>
      <dgm:t>
        <a:bodyPr/>
        <a:lstStyle/>
        <a:p>
          <a:endParaRPr kumimoji="1" lang="ja-JP" altLang="en-US"/>
        </a:p>
      </dgm:t>
    </dgm:pt>
    <dgm:pt modelId="{2B168F33-104E-4F7F-96A9-FF7C9C50F447}" type="pres">
      <dgm:prSet presAssocID="{FD2FC94D-D400-44A3-A736-3B2E2758BF9B}" presName="composite" presStyleCnt="0"/>
      <dgm:spPr/>
    </dgm:pt>
    <dgm:pt modelId="{4A6B94D2-44B6-450C-91F3-E1364A20F4F0}" type="pres">
      <dgm:prSet presAssocID="{FD2FC94D-D400-44A3-A736-3B2E2758BF9B}" presName="parentText" presStyleLbl="alignNode1" presStyleIdx="0" presStyleCnt="4">
        <dgm:presLayoutVars>
          <dgm:chMax val="1"/>
          <dgm:bulletEnabled val="1"/>
        </dgm:presLayoutVars>
      </dgm:prSet>
      <dgm:spPr/>
      <dgm:t>
        <a:bodyPr/>
        <a:lstStyle/>
        <a:p>
          <a:endParaRPr kumimoji="1" lang="ja-JP" altLang="en-US"/>
        </a:p>
      </dgm:t>
    </dgm:pt>
    <dgm:pt modelId="{C9A9E127-8D60-46C4-B9EC-68EF87D66004}" type="pres">
      <dgm:prSet presAssocID="{FD2FC94D-D400-44A3-A736-3B2E2758BF9B}" presName="descendantText" presStyleLbl="alignAcc1" presStyleIdx="0" presStyleCnt="4">
        <dgm:presLayoutVars>
          <dgm:bulletEnabled val="1"/>
        </dgm:presLayoutVars>
      </dgm:prSet>
      <dgm:spPr/>
      <dgm:t>
        <a:bodyPr/>
        <a:lstStyle/>
        <a:p>
          <a:endParaRPr kumimoji="1" lang="ja-JP" altLang="en-US"/>
        </a:p>
      </dgm:t>
    </dgm:pt>
    <dgm:pt modelId="{41A151DB-9845-42A1-9BCE-22F8285FF8DF}" type="pres">
      <dgm:prSet presAssocID="{BBD29F97-C96C-4A75-8737-583BB26FE9A8}" presName="sp" presStyleCnt="0"/>
      <dgm:spPr/>
    </dgm:pt>
    <dgm:pt modelId="{51DF5D04-EAFA-4449-AE3E-C7ABDA31E521}" type="pres">
      <dgm:prSet presAssocID="{8DC0B726-903E-4E6F-8B4D-5B44A46753F3}" presName="composite" presStyleCnt="0"/>
      <dgm:spPr/>
    </dgm:pt>
    <dgm:pt modelId="{0722BC45-AC03-4128-825E-2A4DD920FD52}" type="pres">
      <dgm:prSet presAssocID="{8DC0B726-903E-4E6F-8B4D-5B44A46753F3}" presName="parentText" presStyleLbl="alignNode1" presStyleIdx="1" presStyleCnt="4">
        <dgm:presLayoutVars>
          <dgm:chMax val="1"/>
          <dgm:bulletEnabled val="1"/>
        </dgm:presLayoutVars>
      </dgm:prSet>
      <dgm:spPr/>
      <dgm:t>
        <a:bodyPr/>
        <a:lstStyle/>
        <a:p>
          <a:endParaRPr kumimoji="1" lang="ja-JP" altLang="en-US"/>
        </a:p>
      </dgm:t>
    </dgm:pt>
    <dgm:pt modelId="{8D422508-A5A8-4377-814A-417A21642EEE}" type="pres">
      <dgm:prSet presAssocID="{8DC0B726-903E-4E6F-8B4D-5B44A46753F3}" presName="descendantText" presStyleLbl="alignAcc1" presStyleIdx="1" presStyleCnt="4">
        <dgm:presLayoutVars>
          <dgm:bulletEnabled val="1"/>
        </dgm:presLayoutVars>
      </dgm:prSet>
      <dgm:spPr/>
      <dgm:t>
        <a:bodyPr/>
        <a:lstStyle/>
        <a:p>
          <a:endParaRPr kumimoji="1" lang="ja-JP" altLang="en-US"/>
        </a:p>
      </dgm:t>
    </dgm:pt>
    <dgm:pt modelId="{6B12197D-0640-4978-8476-4B9035EAFABE}" type="pres">
      <dgm:prSet presAssocID="{7556288E-F431-439A-9491-099294942588}" presName="sp" presStyleCnt="0"/>
      <dgm:spPr/>
    </dgm:pt>
    <dgm:pt modelId="{FAA771FE-5C10-442A-9A6B-0F7C378BE4B9}" type="pres">
      <dgm:prSet presAssocID="{ACEC6B9A-8325-4CFB-BFD2-8E2205ED2A29}" presName="composite" presStyleCnt="0"/>
      <dgm:spPr/>
    </dgm:pt>
    <dgm:pt modelId="{A6FF9D5D-990B-476C-A28F-EEBEF00838D3}" type="pres">
      <dgm:prSet presAssocID="{ACEC6B9A-8325-4CFB-BFD2-8E2205ED2A29}" presName="parentText" presStyleLbl="alignNode1" presStyleIdx="2" presStyleCnt="4">
        <dgm:presLayoutVars>
          <dgm:chMax val="1"/>
          <dgm:bulletEnabled val="1"/>
        </dgm:presLayoutVars>
      </dgm:prSet>
      <dgm:spPr/>
      <dgm:t>
        <a:bodyPr/>
        <a:lstStyle/>
        <a:p>
          <a:endParaRPr kumimoji="1" lang="ja-JP" altLang="en-US"/>
        </a:p>
      </dgm:t>
    </dgm:pt>
    <dgm:pt modelId="{99943577-4982-49E5-97EE-65715821A20A}" type="pres">
      <dgm:prSet presAssocID="{ACEC6B9A-8325-4CFB-BFD2-8E2205ED2A29}" presName="descendantText" presStyleLbl="alignAcc1" presStyleIdx="2" presStyleCnt="4">
        <dgm:presLayoutVars>
          <dgm:bulletEnabled val="1"/>
        </dgm:presLayoutVars>
      </dgm:prSet>
      <dgm:spPr/>
      <dgm:t>
        <a:bodyPr/>
        <a:lstStyle/>
        <a:p>
          <a:endParaRPr kumimoji="1" lang="ja-JP" altLang="en-US"/>
        </a:p>
      </dgm:t>
    </dgm:pt>
    <dgm:pt modelId="{0F99FCA4-7723-4555-963C-21F7856BC8C5}" type="pres">
      <dgm:prSet presAssocID="{D756FB2E-315B-453D-A6EB-43D567A5B0F0}" presName="sp" presStyleCnt="0"/>
      <dgm:spPr/>
    </dgm:pt>
    <dgm:pt modelId="{72767C67-319C-461C-A31F-60EE242D7A0D}" type="pres">
      <dgm:prSet presAssocID="{B0A8768C-8727-4AE0-A9DF-64B2335ADDAD}" presName="composite" presStyleCnt="0"/>
      <dgm:spPr/>
    </dgm:pt>
    <dgm:pt modelId="{FB6FC661-DE58-4B3C-9EC4-98F1575D0FF4}" type="pres">
      <dgm:prSet presAssocID="{B0A8768C-8727-4AE0-A9DF-64B2335ADDAD}" presName="parentText" presStyleLbl="alignNode1" presStyleIdx="3" presStyleCnt="4">
        <dgm:presLayoutVars>
          <dgm:chMax val="1"/>
          <dgm:bulletEnabled val="1"/>
        </dgm:presLayoutVars>
      </dgm:prSet>
      <dgm:spPr/>
      <dgm:t>
        <a:bodyPr/>
        <a:lstStyle/>
        <a:p>
          <a:endParaRPr kumimoji="1" lang="ja-JP" altLang="en-US"/>
        </a:p>
      </dgm:t>
    </dgm:pt>
    <dgm:pt modelId="{0F010E50-3E27-43E7-AE2C-4FBE2D4E8BF5}" type="pres">
      <dgm:prSet presAssocID="{B0A8768C-8727-4AE0-A9DF-64B2335ADDAD}" presName="descendantText" presStyleLbl="alignAcc1" presStyleIdx="3" presStyleCnt="4">
        <dgm:presLayoutVars>
          <dgm:bulletEnabled val="1"/>
        </dgm:presLayoutVars>
      </dgm:prSet>
      <dgm:spPr/>
      <dgm:t>
        <a:bodyPr/>
        <a:lstStyle/>
        <a:p>
          <a:endParaRPr kumimoji="1" lang="ja-JP" altLang="en-US"/>
        </a:p>
      </dgm:t>
    </dgm:pt>
  </dgm:ptLst>
  <dgm:cxnLst>
    <dgm:cxn modelId="{37CE3A28-80BB-472D-AD55-79DA8ED3527C}" type="presOf" srcId="{ACEC6B9A-8325-4CFB-BFD2-8E2205ED2A29}" destId="{A6FF9D5D-990B-476C-A28F-EEBEF00838D3}" srcOrd="0" destOrd="0" presId="urn:microsoft.com/office/officeart/2005/8/layout/chevron2"/>
    <dgm:cxn modelId="{44AAD2E7-0ED7-4110-B7C4-984483CAC399}" type="presOf" srcId="{8DC0B726-903E-4E6F-8B4D-5B44A46753F3}" destId="{0722BC45-AC03-4128-825E-2A4DD920FD52}" srcOrd="0" destOrd="0" presId="urn:microsoft.com/office/officeart/2005/8/layout/chevron2"/>
    <dgm:cxn modelId="{3889A3DA-772F-4089-8DE0-988E1BFDC2EE}" srcId="{A1A93767-3789-40A9-8FAF-4D0651005F5F}" destId="{8DC0B726-903E-4E6F-8B4D-5B44A46753F3}" srcOrd="1" destOrd="0" parTransId="{6F179DBA-4038-4D3C-991D-7FBC06F790EE}" sibTransId="{7556288E-F431-439A-9491-099294942588}"/>
    <dgm:cxn modelId="{5328AA70-2347-4548-A27F-4D20163BB19B}" srcId="{B0A8768C-8727-4AE0-A9DF-64B2335ADDAD}" destId="{B9ABBA7B-EF8A-4C9C-9BF7-DE79716C2F27}" srcOrd="1" destOrd="0" parTransId="{B8AA9B3C-D04C-4ABA-8C32-CC76D839E5D4}" sibTransId="{ECD595DA-2CF6-41D4-B956-5D8FE21BA265}"/>
    <dgm:cxn modelId="{F28D2A1A-5E76-496F-9DB4-4AFED47101E3}" type="presOf" srcId="{B9ABBA7B-EF8A-4C9C-9BF7-DE79716C2F27}" destId="{0F010E50-3E27-43E7-AE2C-4FBE2D4E8BF5}" srcOrd="0" destOrd="1" presId="urn:microsoft.com/office/officeart/2005/8/layout/chevron2"/>
    <dgm:cxn modelId="{24907AFF-AB7D-4007-89B7-FBAE7F13F3E5}" type="presOf" srcId="{21CCCB87-C411-400F-BD43-9337A0985DC5}" destId="{8D422508-A5A8-4377-814A-417A21642EEE}" srcOrd="0" destOrd="0" presId="urn:microsoft.com/office/officeart/2005/8/layout/chevron2"/>
    <dgm:cxn modelId="{3C15189B-EEBB-4127-BCCD-997E9A9008A7}" type="presOf" srcId="{73599949-851A-4C89-9948-4B13FB497705}" destId="{99943577-4982-49E5-97EE-65715821A20A}" srcOrd="0" destOrd="1" presId="urn:microsoft.com/office/officeart/2005/8/layout/chevron2"/>
    <dgm:cxn modelId="{3739C386-5DAA-408E-B30A-C51E50E3E4B1}" type="presOf" srcId="{A1A93767-3789-40A9-8FAF-4D0651005F5F}" destId="{CA62701A-8122-4139-A348-AE2394046A67}" srcOrd="0" destOrd="0" presId="urn:microsoft.com/office/officeart/2005/8/layout/chevron2"/>
    <dgm:cxn modelId="{7C6DEA29-0ED3-4671-A795-2C3FEF0E88F6}" srcId="{FD2FC94D-D400-44A3-A736-3B2E2758BF9B}" destId="{339EDB9C-8445-4EAF-A4DE-98370239B2F3}" srcOrd="0" destOrd="0" parTransId="{07F4495D-9161-477E-B6C4-E1F4E5B4EA22}" sibTransId="{1389D955-3706-4636-B79A-393819354D52}"/>
    <dgm:cxn modelId="{F2522E1B-CA6F-455D-B8B8-7ED2B8FF8FD2}" type="presOf" srcId="{73D64F99-5B12-405F-882B-FE4A856F0F65}" destId="{8D422508-A5A8-4377-814A-417A21642EEE}" srcOrd="0" destOrd="1" presId="urn:microsoft.com/office/officeart/2005/8/layout/chevron2"/>
    <dgm:cxn modelId="{D63609F3-C06C-4337-ABCC-CA5036C80CD9}" type="presOf" srcId="{B0A8768C-8727-4AE0-A9DF-64B2335ADDAD}" destId="{FB6FC661-DE58-4B3C-9EC4-98F1575D0FF4}" srcOrd="0" destOrd="0" presId="urn:microsoft.com/office/officeart/2005/8/layout/chevron2"/>
    <dgm:cxn modelId="{08DDEC43-D631-4E5C-9FA0-B2E9F60113BC}" srcId="{ACEC6B9A-8325-4CFB-BFD2-8E2205ED2A29}" destId="{73599949-851A-4C89-9948-4B13FB497705}" srcOrd="1" destOrd="0" parTransId="{9993ED33-966F-4F6C-AD92-26AA6031D875}" sibTransId="{CEA53526-44F4-49A3-9C99-0A299D742751}"/>
    <dgm:cxn modelId="{185ADD96-974A-498B-9DE7-5BCF0771921A}" srcId="{B0A8768C-8727-4AE0-A9DF-64B2335ADDAD}" destId="{7ADC08DD-C4A8-4BD1-B6D7-204966831873}" srcOrd="0" destOrd="0" parTransId="{DCCA63BF-8F61-4116-A07A-0402E10F8795}" sibTransId="{C9EF4E33-3890-4312-BDFD-A5FCE5D0F0C6}"/>
    <dgm:cxn modelId="{5329E3C1-3A40-4F40-9B14-5EE2758B39BA}" type="presOf" srcId="{339EDB9C-8445-4EAF-A4DE-98370239B2F3}" destId="{C9A9E127-8D60-46C4-B9EC-68EF87D66004}" srcOrd="0" destOrd="0" presId="urn:microsoft.com/office/officeart/2005/8/layout/chevron2"/>
    <dgm:cxn modelId="{2C8EE106-C4F6-4A37-B959-8E7897730EFC}" srcId="{8DC0B726-903E-4E6F-8B4D-5B44A46753F3}" destId="{73D64F99-5B12-405F-882B-FE4A856F0F65}" srcOrd="1" destOrd="0" parTransId="{A248CE6C-F50E-42B4-8918-381C376A0D76}" sibTransId="{47930BCA-CF59-42BC-A7B1-7107BA0B185F}"/>
    <dgm:cxn modelId="{B29E9F79-5F27-4A4F-96A9-6B2860F879DD}" type="presOf" srcId="{FD2FC94D-D400-44A3-A736-3B2E2758BF9B}" destId="{4A6B94D2-44B6-450C-91F3-E1364A20F4F0}" srcOrd="0" destOrd="0" presId="urn:microsoft.com/office/officeart/2005/8/layout/chevron2"/>
    <dgm:cxn modelId="{8EBCD971-EC9F-423B-8758-516091B7D7FC}" type="presOf" srcId="{0CF29C0B-0D6A-491D-9EAF-4BDDF40C6639}" destId="{99943577-4982-49E5-97EE-65715821A20A}" srcOrd="0" destOrd="0" presId="urn:microsoft.com/office/officeart/2005/8/layout/chevron2"/>
    <dgm:cxn modelId="{6572D799-B030-4426-9EB3-640C6FB0FADE}" srcId="{A1A93767-3789-40A9-8FAF-4D0651005F5F}" destId="{ACEC6B9A-8325-4CFB-BFD2-8E2205ED2A29}" srcOrd="2" destOrd="0" parTransId="{E6857180-6281-4B90-954C-92609C7078B7}" sibTransId="{D756FB2E-315B-453D-A6EB-43D567A5B0F0}"/>
    <dgm:cxn modelId="{D05D5BB9-B7A3-4CE8-B1A1-AD4AF6BE27DD}" srcId="{A1A93767-3789-40A9-8FAF-4D0651005F5F}" destId="{B0A8768C-8727-4AE0-A9DF-64B2335ADDAD}" srcOrd="3" destOrd="0" parTransId="{E1635194-30EA-43EF-91D5-46359C4A7EE9}" sibTransId="{D26EF177-BB81-4D6B-A873-D2709B487902}"/>
    <dgm:cxn modelId="{28223DDD-306C-47DA-A235-173344E9AD7C}" srcId="{ACEC6B9A-8325-4CFB-BFD2-8E2205ED2A29}" destId="{0CF29C0B-0D6A-491D-9EAF-4BDDF40C6639}" srcOrd="0" destOrd="0" parTransId="{1F7D1C06-B065-45E5-A4F8-9478979C2AD7}" sibTransId="{A3945174-771A-4A20-BA62-272140B3A3A7}"/>
    <dgm:cxn modelId="{64899092-CEFD-4A76-9E77-240C189FE586}" srcId="{A1A93767-3789-40A9-8FAF-4D0651005F5F}" destId="{FD2FC94D-D400-44A3-A736-3B2E2758BF9B}" srcOrd="0" destOrd="0" parTransId="{6250B223-0D3C-4E10-B157-8DBC28322FA8}" sibTransId="{BBD29F97-C96C-4A75-8737-583BB26FE9A8}"/>
    <dgm:cxn modelId="{FD9963F2-8420-4310-9A41-9B07140ED723}" srcId="{8DC0B726-903E-4E6F-8B4D-5B44A46753F3}" destId="{21CCCB87-C411-400F-BD43-9337A0985DC5}" srcOrd="0" destOrd="0" parTransId="{1EC3D29E-53E5-4D06-B5B4-3DAEF5EAB1C1}" sibTransId="{587BB39F-B384-4C9F-9F31-78635AA8026F}"/>
    <dgm:cxn modelId="{14E80393-12B0-44FC-8858-D13B5487D382}" type="presOf" srcId="{7ADC08DD-C4A8-4BD1-B6D7-204966831873}" destId="{0F010E50-3E27-43E7-AE2C-4FBE2D4E8BF5}" srcOrd="0" destOrd="0" presId="urn:microsoft.com/office/officeart/2005/8/layout/chevron2"/>
    <dgm:cxn modelId="{D08434C7-264F-420E-880A-8BFC06D75585}" type="presParOf" srcId="{CA62701A-8122-4139-A348-AE2394046A67}" destId="{2B168F33-104E-4F7F-96A9-FF7C9C50F447}" srcOrd="0" destOrd="0" presId="urn:microsoft.com/office/officeart/2005/8/layout/chevron2"/>
    <dgm:cxn modelId="{2103BD19-900C-4398-9EFC-EEBDB2789474}" type="presParOf" srcId="{2B168F33-104E-4F7F-96A9-FF7C9C50F447}" destId="{4A6B94D2-44B6-450C-91F3-E1364A20F4F0}" srcOrd="0" destOrd="0" presId="urn:microsoft.com/office/officeart/2005/8/layout/chevron2"/>
    <dgm:cxn modelId="{15AF6ACA-9C4B-4538-8828-DC62910DD5BE}" type="presParOf" srcId="{2B168F33-104E-4F7F-96A9-FF7C9C50F447}" destId="{C9A9E127-8D60-46C4-B9EC-68EF87D66004}" srcOrd="1" destOrd="0" presId="urn:microsoft.com/office/officeart/2005/8/layout/chevron2"/>
    <dgm:cxn modelId="{5EBBAA40-B7F8-4F0B-B13B-B62F7E9FD6FE}" type="presParOf" srcId="{CA62701A-8122-4139-A348-AE2394046A67}" destId="{41A151DB-9845-42A1-9BCE-22F8285FF8DF}" srcOrd="1" destOrd="0" presId="urn:microsoft.com/office/officeart/2005/8/layout/chevron2"/>
    <dgm:cxn modelId="{4A7D399E-2C5D-48BE-B984-29305E80327D}" type="presParOf" srcId="{CA62701A-8122-4139-A348-AE2394046A67}" destId="{51DF5D04-EAFA-4449-AE3E-C7ABDA31E521}" srcOrd="2" destOrd="0" presId="urn:microsoft.com/office/officeart/2005/8/layout/chevron2"/>
    <dgm:cxn modelId="{312C1D4B-FB4C-4DE8-942B-4BEF5311624C}" type="presParOf" srcId="{51DF5D04-EAFA-4449-AE3E-C7ABDA31E521}" destId="{0722BC45-AC03-4128-825E-2A4DD920FD52}" srcOrd="0" destOrd="0" presId="urn:microsoft.com/office/officeart/2005/8/layout/chevron2"/>
    <dgm:cxn modelId="{22AB6AAE-375E-4FB4-AE38-80439271B601}" type="presParOf" srcId="{51DF5D04-EAFA-4449-AE3E-C7ABDA31E521}" destId="{8D422508-A5A8-4377-814A-417A21642EEE}" srcOrd="1" destOrd="0" presId="urn:microsoft.com/office/officeart/2005/8/layout/chevron2"/>
    <dgm:cxn modelId="{F5EC1FD6-3DB1-4B6D-AD64-1AF97F646855}" type="presParOf" srcId="{CA62701A-8122-4139-A348-AE2394046A67}" destId="{6B12197D-0640-4978-8476-4B9035EAFABE}" srcOrd="3" destOrd="0" presId="urn:microsoft.com/office/officeart/2005/8/layout/chevron2"/>
    <dgm:cxn modelId="{4A6594BE-590D-4D92-9CE9-26FBEE9C0A2D}" type="presParOf" srcId="{CA62701A-8122-4139-A348-AE2394046A67}" destId="{FAA771FE-5C10-442A-9A6B-0F7C378BE4B9}" srcOrd="4" destOrd="0" presId="urn:microsoft.com/office/officeart/2005/8/layout/chevron2"/>
    <dgm:cxn modelId="{6A7B65C1-3F28-4C4B-B154-E182DEE380B1}" type="presParOf" srcId="{FAA771FE-5C10-442A-9A6B-0F7C378BE4B9}" destId="{A6FF9D5D-990B-476C-A28F-EEBEF00838D3}" srcOrd="0" destOrd="0" presId="urn:microsoft.com/office/officeart/2005/8/layout/chevron2"/>
    <dgm:cxn modelId="{B310F73A-3E5F-4E35-AB33-2411EBEDEE6B}" type="presParOf" srcId="{FAA771FE-5C10-442A-9A6B-0F7C378BE4B9}" destId="{99943577-4982-49E5-97EE-65715821A20A}" srcOrd="1" destOrd="0" presId="urn:microsoft.com/office/officeart/2005/8/layout/chevron2"/>
    <dgm:cxn modelId="{EDFC8961-3C7F-469C-B864-D20A74799C3E}" type="presParOf" srcId="{CA62701A-8122-4139-A348-AE2394046A67}" destId="{0F99FCA4-7723-4555-963C-21F7856BC8C5}" srcOrd="5" destOrd="0" presId="urn:microsoft.com/office/officeart/2005/8/layout/chevron2"/>
    <dgm:cxn modelId="{E2448B78-A28B-49BA-9BF1-4CDB61DACA89}" type="presParOf" srcId="{CA62701A-8122-4139-A348-AE2394046A67}" destId="{72767C67-319C-461C-A31F-60EE242D7A0D}" srcOrd="6" destOrd="0" presId="urn:microsoft.com/office/officeart/2005/8/layout/chevron2"/>
    <dgm:cxn modelId="{DA4559D7-BF45-4480-9762-0EDE1823A545}" type="presParOf" srcId="{72767C67-319C-461C-A31F-60EE242D7A0D}" destId="{FB6FC661-DE58-4B3C-9EC4-98F1575D0FF4}" srcOrd="0" destOrd="0" presId="urn:microsoft.com/office/officeart/2005/8/layout/chevron2"/>
    <dgm:cxn modelId="{104936A5-53E6-430D-98CB-900BEA811E4F}" type="presParOf" srcId="{72767C67-319C-461C-A31F-60EE242D7A0D}" destId="{0F010E50-3E27-43E7-AE2C-4FBE2D4E8BF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83588-B241-45B5-BFD4-8ABBA8CED35C}" type="doc">
      <dgm:prSet loTypeId="urn:microsoft.com/office/officeart/2005/8/layout/arrow2" loCatId="process" qsTypeId="urn:microsoft.com/office/officeart/2005/8/quickstyle/simple1" qsCatId="simple" csTypeId="urn:microsoft.com/office/officeart/2005/8/colors/accent1_2" csCatId="accent1" phldr="1"/>
      <dgm:spPr/>
    </dgm:pt>
    <dgm:pt modelId="{50AB9990-6C74-43AF-87DF-CD0DC8BF8619}">
      <dgm:prSet phldrT="[テキスト]"/>
      <dgm:spPr/>
      <dgm:t>
        <a:bodyPr/>
        <a:lstStyle/>
        <a:p>
          <a:endParaRPr kumimoji="1" lang="ja-JP" altLang="en-US" dirty="0"/>
        </a:p>
      </dgm:t>
    </dgm:pt>
    <dgm:pt modelId="{75BEC1CD-5D53-4644-87E8-BD06DBF81071}" type="sibTrans" cxnId="{9B00BAC5-2C25-4C44-A8E4-9C7C75D47FAB}">
      <dgm:prSet/>
      <dgm:spPr/>
      <dgm:t>
        <a:bodyPr/>
        <a:lstStyle/>
        <a:p>
          <a:endParaRPr kumimoji="1" lang="ja-JP" altLang="en-US"/>
        </a:p>
      </dgm:t>
    </dgm:pt>
    <dgm:pt modelId="{AC243C37-AC5A-4CC1-99D1-E32769847436}" type="parTrans" cxnId="{9B00BAC5-2C25-4C44-A8E4-9C7C75D47FAB}">
      <dgm:prSet/>
      <dgm:spPr/>
      <dgm:t>
        <a:bodyPr/>
        <a:lstStyle/>
        <a:p>
          <a:endParaRPr kumimoji="1" lang="ja-JP" altLang="en-US"/>
        </a:p>
      </dgm:t>
    </dgm:pt>
    <dgm:pt modelId="{D8323CB1-12A1-43EE-951E-D7575681C5BE}">
      <dgm:prSet phldrT="[テキスト]"/>
      <dgm:spPr/>
      <dgm:t>
        <a:bodyPr/>
        <a:lstStyle/>
        <a:p>
          <a:endParaRPr kumimoji="1" lang="ja-JP" altLang="en-US" dirty="0"/>
        </a:p>
      </dgm:t>
    </dgm:pt>
    <dgm:pt modelId="{87698E02-B06E-408E-A901-9B71F89264DB}" type="parTrans" cxnId="{E3EE20C4-54AD-4821-98C8-C190B5CEC822}">
      <dgm:prSet/>
      <dgm:spPr/>
      <dgm:t>
        <a:bodyPr/>
        <a:lstStyle/>
        <a:p>
          <a:endParaRPr kumimoji="1" lang="ja-JP" altLang="en-US"/>
        </a:p>
      </dgm:t>
    </dgm:pt>
    <dgm:pt modelId="{7BEC3DAF-D286-47F5-9FBD-BD669A4A05D5}" type="sibTrans" cxnId="{E3EE20C4-54AD-4821-98C8-C190B5CEC822}">
      <dgm:prSet/>
      <dgm:spPr/>
      <dgm:t>
        <a:bodyPr/>
        <a:lstStyle/>
        <a:p>
          <a:endParaRPr kumimoji="1" lang="ja-JP" altLang="en-US"/>
        </a:p>
      </dgm:t>
    </dgm:pt>
    <dgm:pt modelId="{364DCA22-F120-4C1C-A577-D1B786A0E219}">
      <dgm:prSet phldrT="[テキスト]"/>
      <dgm:spPr/>
      <dgm:t>
        <a:bodyPr/>
        <a:lstStyle/>
        <a:p>
          <a:endParaRPr kumimoji="1" lang="ja-JP" altLang="en-US" dirty="0"/>
        </a:p>
      </dgm:t>
    </dgm:pt>
    <dgm:pt modelId="{4CCED4A3-5A18-4FD3-B7A5-343A22120328}" type="parTrans" cxnId="{7A1B6FAC-29FF-4AE7-BF0E-7303A8F1637F}">
      <dgm:prSet/>
      <dgm:spPr/>
      <dgm:t>
        <a:bodyPr/>
        <a:lstStyle/>
        <a:p>
          <a:endParaRPr kumimoji="1" lang="ja-JP" altLang="en-US"/>
        </a:p>
      </dgm:t>
    </dgm:pt>
    <dgm:pt modelId="{01C3E441-B5BD-452D-B3A0-036775FB21FF}" type="sibTrans" cxnId="{7A1B6FAC-29FF-4AE7-BF0E-7303A8F1637F}">
      <dgm:prSet/>
      <dgm:spPr/>
      <dgm:t>
        <a:bodyPr/>
        <a:lstStyle/>
        <a:p>
          <a:endParaRPr kumimoji="1" lang="ja-JP" altLang="en-US"/>
        </a:p>
      </dgm:t>
    </dgm:pt>
    <dgm:pt modelId="{0700A4D1-F17E-4EDA-9025-CF2BF82BE9DE}" type="pres">
      <dgm:prSet presAssocID="{4C583588-B241-45B5-BFD4-8ABBA8CED35C}" presName="arrowDiagram" presStyleCnt="0">
        <dgm:presLayoutVars>
          <dgm:chMax val="5"/>
          <dgm:dir/>
          <dgm:resizeHandles val="exact"/>
        </dgm:presLayoutVars>
      </dgm:prSet>
      <dgm:spPr/>
    </dgm:pt>
    <dgm:pt modelId="{858E4517-7840-4790-A5BB-5193ADA1C8C5}" type="pres">
      <dgm:prSet presAssocID="{4C583588-B241-45B5-BFD4-8ABBA8CED35C}" presName="arrow" presStyleLbl="bgShp" presStyleIdx="0" presStyleCnt="1" custScaleX="99207" custScaleY="124444" custLinFactNeighborX="-37851" custLinFactNeighborY="-10888"/>
      <dgm:spPr/>
    </dgm:pt>
    <dgm:pt modelId="{254F4189-E601-47C9-B659-B81C97D4F2DC}" type="pres">
      <dgm:prSet presAssocID="{4C583588-B241-45B5-BFD4-8ABBA8CED35C}" presName="arrowDiagram3" presStyleCnt="0"/>
      <dgm:spPr/>
    </dgm:pt>
    <dgm:pt modelId="{081B0D2E-F411-42EB-809A-0767078362AB}" type="pres">
      <dgm:prSet presAssocID="{D8323CB1-12A1-43EE-951E-D7575681C5BE}" presName="bullet3a" presStyleLbl="node1" presStyleIdx="0" presStyleCnt="3" custLinFactNeighborX="60989" custLinFactNeighborY="664"/>
      <dgm:spPr/>
    </dgm:pt>
    <dgm:pt modelId="{9E16C7BC-C7A8-4497-9F65-0FACE44627A4}" type="pres">
      <dgm:prSet presAssocID="{D8323CB1-12A1-43EE-951E-D7575681C5BE}" presName="textBox3a" presStyleLbl="revTx" presStyleIdx="0" presStyleCnt="3" custLinFactNeighborX="6701" custLinFactNeighborY="-5925">
        <dgm:presLayoutVars>
          <dgm:bulletEnabled val="1"/>
        </dgm:presLayoutVars>
      </dgm:prSet>
      <dgm:spPr/>
      <dgm:t>
        <a:bodyPr/>
        <a:lstStyle/>
        <a:p>
          <a:endParaRPr kumimoji="1" lang="ja-JP" altLang="en-US"/>
        </a:p>
      </dgm:t>
    </dgm:pt>
    <dgm:pt modelId="{A88B2825-678F-4D23-B306-D07FDED4E5FD}" type="pres">
      <dgm:prSet presAssocID="{364DCA22-F120-4C1C-A577-D1B786A0E219}" presName="bullet3b" presStyleLbl="node1" presStyleIdx="1" presStyleCnt="3" custLinFactNeighborX="52027" custLinFactNeighborY="-77237"/>
      <dgm:spPr/>
    </dgm:pt>
    <dgm:pt modelId="{6309A8CE-0DEF-4BF5-90EA-8B6396167F0F}" type="pres">
      <dgm:prSet presAssocID="{364DCA22-F120-4C1C-A577-D1B786A0E219}" presName="textBox3b" presStyleLbl="revTx" presStyleIdx="1" presStyleCnt="3" custLinFactNeighborX="-3146" custLinFactNeighborY="2461">
        <dgm:presLayoutVars>
          <dgm:bulletEnabled val="1"/>
        </dgm:presLayoutVars>
      </dgm:prSet>
      <dgm:spPr/>
      <dgm:t>
        <a:bodyPr/>
        <a:lstStyle/>
        <a:p>
          <a:endParaRPr kumimoji="1" lang="ja-JP" altLang="en-US"/>
        </a:p>
      </dgm:t>
    </dgm:pt>
    <dgm:pt modelId="{B80FC6AC-A6FA-423C-941C-412BCF9605BB}" type="pres">
      <dgm:prSet presAssocID="{50AB9990-6C74-43AF-87DF-CD0DC8BF8619}" presName="bullet3c" presStyleLbl="node1" presStyleIdx="2" presStyleCnt="3" custLinFactX="74664" custLinFactNeighborX="100000" custLinFactNeighborY="-92170"/>
      <dgm:spPr/>
    </dgm:pt>
    <dgm:pt modelId="{B24AEC16-59D0-4640-9DCF-833BC7AFC794}" type="pres">
      <dgm:prSet presAssocID="{50AB9990-6C74-43AF-87DF-CD0DC8BF8619}" presName="textBox3c" presStyleLbl="revTx" presStyleIdx="2" presStyleCnt="3" custScaleX="138702" custScaleY="83208" custLinFactX="10819" custLinFactNeighborX="100000" custLinFactNeighborY="-57339">
        <dgm:presLayoutVars>
          <dgm:bulletEnabled val="1"/>
        </dgm:presLayoutVars>
      </dgm:prSet>
      <dgm:spPr/>
      <dgm:t>
        <a:bodyPr/>
        <a:lstStyle/>
        <a:p>
          <a:endParaRPr kumimoji="1" lang="ja-JP" altLang="en-US"/>
        </a:p>
      </dgm:t>
    </dgm:pt>
  </dgm:ptLst>
  <dgm:cxnLst>
    <dgm:cxn modelId="{197E95E4-C631-4D96-B8D0-79C796C0158D}" type="presOf" srcId="{364DCA22-F120-4C1C-A577-D1B786A0E219}" destId="{6309A8CE-0DEF-4BF5-90EA-8B6396167F0F}" srcOrd="0" destOrd="0" presId="urn:microsoft.com/office/officeart/2005/8/layout/arrow2"/>
    <dgm:cxn modelId="{E366DBD1-A67E-4281-8215-6803F5CC5D50}" type="presOf" srcId="{D8323CB1-12A1-43EE-951E-D7575681C5BE}" destId="{9E16C7BC-C7A8-4497-9F65-0FACE44627A4}" srcOrd="0" destOrd="0" presId="urn:microsoft.com/office/officeart/2005/8/layout/arrow2"/>
    <dgm:cxn modelId="{E3EE20C4-54AD-4821-98C8-C190B5CEC822}" srcId="{4C583588-B241-45B5-BFD4-8ABBA8CED35C}" destId="{D8323CB1-12A1-43EE-951E-D7575681C5BE}" srcOrd="0" destOrd="0" parTransId="{87698E02-B06E-408E-A901-9B71F89264DB}" sibTransId="{7BEC3DAF-D286-47F5-9FBD-BD669A4A05D5}"/>
    <dgm:cxn modelId="{7A1B6FAC-29FF-4AE7-BF0E-7303A8F1637F}" srcId="{4C583588-B241-45B5-BFD4-8ABBA8CED35C}" destId="{364DCA22-F120-4C1C-A577-D1B786A0E219}" srcOrd="1" destOrd="0" parTransId="{4CCED4A3-5A18-4FD3-B7A5-343A22120328}" sibTransId="{01C3E441-B5BD-452D-B3A0-036775FB21FF}"/>
    <dgm:cxn modelId="{DFDCCF87-4729-4AE8-B296-871AA55B562C}" type="presOf" srcId="{50AB9990-6C74-43AF-87DF-CD0DC8BF8619}" destId="{B24AEC16-59D0-4640-9DCF-833BC7AFC794}" srcOrd="0" destOrd="0" presId="urn:microsoft.com/office/officeart/2005/8/layout/arrow2"/>
    <dgm:cxn modelId="{9B00BAC5-2C25-4C44-A8E4-9C7C75D47FAB}" srcId="{4C583588-B241-45B5-BFD4-8ABBA8CED35C}" destId="{50AB9990-6C74-43AF-87DF-CD0DC8BF8619}" srcOrd="2" destOrd="0" parTransId="{AC243C37-AC5A-4CC1-99D1-E32769847436}" sibTransId="{75BEC1CD-5D53-4644-87E8-BD06DBF81071}"/>
    <dgm:cxn modelId="{F60B7FBF-5859-4ABE-B2BC-75F01C904EC1}" type="presOf" srcId="{4C583588-B241-45B5-BFD4-8ABBA8CED35C}" destId="{0700A4D1-F17E-4EDA-9025-CF2BF82BE9DE}" srcOrd="0" destOrd="0" presId="urn:microsoft.com/office/officeart/2005/8/layout/arrow2"/>
    <dgm:cxn modelId="{A7EC86D1-80D5-4694-ACCE-F6FD164B3AE2}" type="presParOf" srcId="{0700A4D1-F17E-4EDA-9025-CF2BF82BE9DE}" destId="{858E4517-7840-4790-A5BB-5193ADA1C8C5}" srcOrd="0" destOrd="0" presId="urn:microsoft.com/office/officeart/2005/8/layout/arrow2"/>
    <dgm:cxn modelId="{0919038A-05FD-4985-B8B7-0CB7C1A082CB}" type="presParOf" srcId="{0700A4D1-F17E-4EDA-9025-CF2BF82BE9DE}" destId="{254F4189-E601-47C9-B659-B81C97D4F2DC}" srcOrd="1" destOrd="0" presId="urn:microsoft.com/office/officeart/2005/8/layout/arrow2"/>
    <dgm:cxn modelId="{71F9882E-A090-4AB5-9906-CD8FD0241479}" type="presParOf" srcId="{254F4189-E601-47C9-B659-B81C97D4F2DC}" destId="{081B0D2E-F411-42EB-809A-0767078362AB}" srcOrd="0" destOrd="0" presId="urn:microsoft.com/office/officeart/2005/8/layout/arrow2"/>
    <dgm:cxn modelId="{E0A435E1-C64E-4AAB-B51F-1BFB70175F70}" type="presParOf" srcId="{254F4189-E601-47C9-B659-B81C97D4F2DC}" destId="{9E16C7BC-C7A8-4497-9F65-0FACE44627A4}" srcOrd="1" destOrd="0" presId="urn:microsoft.com/office/officeart/2005/8/layout/arrow2"/>
    <dgm:cxn modelId="{903CCE46-BB22-4067-9139-3AE0998B404E}" type="presParOf" srcId="{254F4189-E601-47C9-B659-B81C97D4F2DC}" destId="{A88B2825-678F-4D23-B306-D07FDED4E5FD}" srcOrd="2" destOrd="0" presId="urn:microsoft.com/office/officeart/2005/8/layout/arrow2"/>
    <dgm:cxn modelId="{9870D099-851D-447D-AA8F-9D0ADBB707B9}" type="presParOf" srcId="{254F4189-E601-47C9-B659-B81C97D4F2DC}" destId="{6309A8CE-0DEF-4BF5-90EA-8B6396167F0F}" srcOrd="3" destOrd="0" presId="urn:microsoft.com/office/officeart/2005/8/layout/arrow2"/>
    <dgm:cxn modelId="{A3B0C74A-4650-4C68-894B-932E80BA1316}" type="presParOf" srcId="{254F4189-E601-47C9-B659-B81C97D4F2DC}" destId="{B80FC6AC-A6FA-423C-941C-412BCF9605BB}" srcOrd="4" destOrd="0" presId="urn:microsoft.com/office/officeart/2005/8/layout/arrow2"/>
    <dgm:cxn modelId="{6BC75732-E092-413A-81FA-25140394B0A6}" type="presParOf" srcId="{254F4189-E601-47C9-B659-B81C97D4F2DC}" destId="{B24AEC16-59D0-4640-9DCF-833BC7AFC794}"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6B94D2-44B6-450C-91F3-E1364A20F4F0}">
      <dsp:nvSpPr>
        <dsp:cNvPr id="0" name=""/>
        <dsp:cNvSpPr/>
      </dsp:nvSpPr>
      <dsp:spPr>
        <a:xfrm rot="5400000">
          <a:off x="-331575" y="340359"/>
          <a:ext cx="2210503" cy="1547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大学設置</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基準</a:t>
          </a:r>
          <a:endParaRPr kumimoji="1" lang="ja-JP" altLang="en-US" sz="2000" kern="1200" dirty="0"/>
        </a:p>
      </dsp:txBody>
      <dsp:txXfrm rot="5400000">
        <a:off x="-331575" y="340359"/>
        <a:ext cx="2210503" cy="1547352"/>
      </dsp:txXfrm>
    </dsp:sp>
    <dsp:sp modelId="{C9A9E127-8D60-46C4-B9EC-68EF87D66004}">
      <dsp:nvSpPr>
        <dsp:cNvPr id="0" name=""/>
        <dsp:cNvSpPr/>
      </dsp:nvSpPr>
      <dsp:spPr>
        <a:xfrm rot="5400000">
          <a:off x="6637003" y="-5080867"/>
          <a:ext cx="1437582" cy="116168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kumimoji="1" lang="ja-JP" altLang="en-US" sz="3800" kern="1200" dirty="0" smtClean="0">
              <a:solidFill>
                <a:srgbClr val="002060"/>
              </a:solidFill>
            </a:rPr>
            <a:t>水産系</a:t>
          </a:r>
          <a:r>
            <a:rPr kumimoji="1" lang="en-US" altLang="ja-JP" sz="3800" kern="1200" dirty="0" smtClean="0">
              <a:solidFill>
                <a:srgbClr val="002060"/>
              </a:solidFill>
            </a:rPr>
            <a:t>4</a:t>
          </a:r>
          <a:r>
            <a:rPr kumimoji="1" lang="ja-JP" altLang="en-US" sz="3800" kern="1200" dirty="0" smtClean="0">
              <a:solidFill>
                <a:srgbClr val="002060"/>
              </a:solidFill>
            </a:rPr>
            <a:t>大学は大型 中型 小型 </a:t>
          </a:r>
          <a:r>
            <a:rPr kumimoji="1" lang="en-US" altLang="ja-JP" sz="3800" kern="1200" dirty="0" smtClean="0">
              <a:solidFill>
                <a:srgbClr val="002060"/>
              </a:solidFill>
            </a:rPr>
            <a:t>3</a:t>
          </a:r>
          <a:r>
            <a:rPr kumimoji="1" lang="ja-JP" altLang="en-US" sz="3800" kern="1200" dirty="0" smtClean="0">
              <a:solidFill>
                <a:srgbClr val="002060"/>
              </a:solidFill>
            </a:rPr>
            <a:t>船体制</a:t>
          </a:r>
          <a:endParaRPr kumimoji="1" lang="ja-JP" altLang="en-US" sz="3800" kern="1200" dirty="0">
            <a:solidFill>
              <a:srgbClr val="002060"/>
            </a:solidFill>
          </a:endParaRPr>
        </a:p>
      </dsp:txBody>
      <dsp:txXfrm rot="5400000">
        <a:off x="6637003" y="-5080867"/>
        <a:ext cx="1437582" cy="11616884"/>
      </dsp:txXfrm>
    </dsp:sp>
    <dsp:sp modelId="{0722BC45-AC03-4128-825E-2A4DD920FD52}">
      <dsp:nvSpPr>
        <dsp:cNvPr id="0" name=""/>
        <dsp:cNvSpPr/>
      </dsp:nvSpPr>
      <dsp:spPr>
        <a:xfrm rot="5400000">
          <a:off x="-331575" y="2410540"/>
          <a:ext cx="2210503" cy="1547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第１次</a:t>
          </a:r>
          <a:r>
            <a:rPr kumimoji="1" lang="en-US" altLang="ja-JP" sz="2000" kern="1200" dirty="0" smtClean="0"/>
            <a:t/>
          </a:r>
          <a:br>
            <a:rPr kumimoji="1" lang="en-US" altLang="ja-JP" sz="2000" kern="1200" dirty="0" smtClean="0"/>
          </a:br>
          <a:r>
            <a:rPr kumimoji="1" lang="ja-JP" altLang="en-US" sz="2000" kern="1200" dirty="0" smtClean="0"/>
            <a:t>練習船ＷＧ</a:t>
          </a:r>
          <a:endParaRPr kumimoji="1" lang="ja-JP" altLang="en-US" sz="2000" kern="1200" dirty="0"/>
        </a:p>
      </dsp:txBody>
      <dsp:txXfrm rot="5400000">
        <a:off x="-331575" y="2410540"/>
        <a:ext cx="2210503" cy="1547352"/>
      </dsp:txXfrm>
    </dsp:sp>
    <dsp:sp modelId="{8D422508-A5A8-4377-814A-417A21642EEE}">
      <dsp:nvSpPr>
        <dsp:cNvPr id="0" name=""/>
        <dsp:cNvSpPr/>
      </dsp:nvSpPr>
      <dsp:spPr>
        <a:xfrm rot="5400000">
          <a:off x="6637381" y="-3011063"/>
          <a:ext cx="1436827" cy="116168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kumimoji="1" lang="ja-JP" altLang="en-US" sz="3800" kern="1200" dirty="0" smtClean="0">
              <a:solidFill>
                <a:srgbClr val="002060"/>
              </a:solidFill>
            </a:rPr>
            <a:t>水産系専攻科の統合と</a:t>
          </a:r>
          <a:r>
            <a:rPr kumimoji="1" lang="en-US" altLang="ja-JP" sz="3800" kern="1200" dirty="0" smtClean="0">
              <a:solidFill>
                <a:srgbClr val="002060"/>
              </a:solidFill>
            </a:rPr>
            <a:t>3</a:t>
          </a:r>
          <a:r>
            <a:rPr kumimoji="1" lang="ja-JP" altLang="en-US" sz="3800" kern="1200" dirty="0" smtClean="0">
              <a:solidFill>
                <a:srgbClr val="002060"/>
              </a:solidFill>
            </a:rPr>
            <a:t>大学１船減船（</a:t>
          </a:r>
          <a:r>
            <a:rPr kumimoji="1" lang="en-US" altLang="ja-JP" sz="3800" kern="1200" dirty="0" smtClean="0">
              <a:solidFill>
                <a:srgbClr val="002060"/>
              </a:solidFill>
            </a:rPr>
            <a:t>H12</a:t>
          </a:r>
          <a:r>
            <a:rPr kumimoji="1" lang="ja-JP" altLang="en-US" sz="3800" kern="1200" dirty="0" smtClean="0">
              <a:solidFill>
                <a:srgbClr val="002060"/>
              </a:solidFill>
            </a:rPr>
            <a:t>前後）</a:t>
          </a:r>
          <a:endParaRPr kumimoji="1" lang="ja-JP" altLang="en-US" sz="3800" kern="1200" dirty="0">
            <a:solidFill>
              <a:srgbClr val="002060"/>
            </a:solidFill>
          </a:endParaRPr>
        </a:p>
        <a:p>
          <a:pPr marL="285750" lvl="1" indent="-285750" algn="l" defTabSz="1689100">
            <a:lnSpc>
              <a:spcPct val="90000"/>
            </a:lnSpc>
            <a:spcBef>
              <a:spcPct val="0"/>
            </a:spcBef>
            <a:spcAft>
              <a:spcPct val="15000"/>
            </a:spcAft>
            <a:buChar char="••"/>
          </a:pPr>
          <a:r>
            <a:rPr kumimoji="1" lang="ja-JP" altLang="en-US" sz="3800" kern="1200" dirty="0" smtClean="0">
              <a:solidFill>
                <a:srgbClr val="002060"/>
              </a:solidFill>
            </a:rPr>
            <a:t>１校２船合計千トン体制＋水産専攻科用練習船</a:t>
          </a:r>
          <a:endParaRPr kumimoji="1" lang="ja-JP" altLang="en-US" sz="3800" kern="1200" dirty="0">
            <a:solidFill>
              <a:srgbClr val="002060"/>
            </a:solidFill>
          </a:endParaRPr>
        </a:p>
      </dsp:txBody>
      <dsp:txXfrm rot="5400000">
        <a:off x="6637381" y="-3011063"/>
        <a:ext cx="1436827" cy="11616884"/>
      </dsp:txXfrm>
    </dsp:sp>
    <dsp:sp modelId="{A6FF9D5D-990B-476C-A28F-EEBEF00838D3}">
      <dsp:nvSpPr>
        <dsp:cNvPr id="0" name=""/>
        <dsp:cNvSpPr/>
      </dsp:nvSpPr>
      <dsp:spPr>
        <a:xfrm rot="5400000">
          <a:off x="-331575" y="4480722"/>
          <a:ext cx="2210503" cy="1547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ja-JP" altLang="en-US" sz="2000" kern="1200" dirty="0" smtClean="0"/>
            <a:t>第</a:t>
          </a:r>
          <a:r>
            <a:rPr lang="en-US" altLang="ja-JP" sz="2000" kern="1200" dirty="0" smtClean="0"/>
            <a:t>2,3</a:t>
          </a:r>
          <a:r>
            <a:rPr lang="ja-JP" altLang="en-US" sz="2000" kern="1200" dirty="0" smtClean="0"/>
            <a:t>次</a:t>
          </a:r>
          <a:r>
            <a:rPr lang="en-US" altLang="ja-JP" sz="2000" kern="1200" dirty="0" smtClean="0"/>
            <a:t/>
          </a:r>
          <a:br>
            <a:rPr lang="en-US" altLang="ja-JP" sz="2000" kern="1200" dirty="0" smtClean="0"/>
          </a:br>
          <a:r>
            <a:rPr lang="ja-JP" sz="2000" kern="1200" dirty="0" smtClean="0"/>
            <a:t>練習船</a:t>
          </a:r>
          <a:r>
            <a:rPr lang="en-US" sz="2000" kern="1200" dirty="0" smtClean="0"/>
            <a:t>WG</a:t>
          </a:r>
          <a:endParaRPr kumimoji="1" lang="ja-JP" altLang="en-US" sz="2000" kern="1200" dirty="0"/>
        </a:p>
      </dsp:txBody>
      <dsp:txXfrm rot="5400000">
        <a:off x="-331575" y="4480722"/>
        <a:ext cx="2210503" cy="1547352"/>
      </dsp:txXfrm>
    </dsp:sp>
    <dsp:sp modelId="{99943577-4982-49E5-97EE-65715821A20A}">
      <dsp:nvSpPr>
        <dsp:cNvPr id="0" name=""/>
        <dsp:cNvSpPr/>
      </dsp:nvSpPr>
      <dsp:spPr>
        <a:xfrm rot="5400000">
          <a:off x="6637381" y="-940882"/>
          <a:ext cx="1436827" cy="116168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kumimoji="1" lang="ja-JP" altLang="en-US" sz="3800" kern="1200" dirty="0" smtClean="0">
              <a:solidFill>
                <a:srgbClr val="002060"/>
              </a:solidFill>
            </a:rPr>
            <a:t>財務省</a:t>
          </a:r>
          <a:r>
            <a:rPr lang="ja-JP" sz="3800" kern="1200" dirty="0" smtClean="0">
              <a:solidFill>
                <a:srgbClr val="002060"/>
              </a:solidFill>
            </a:rPr>
            <a:t>予算執行状況</a:t>
          </a:r>
          <a:r>
            <a:rPr lang="ja-JP" altLang="en-US" sz="3800" kern="1200" dirty="0" smtClean="0">
              <a:solidFill>
                <a:srgbClr val="002060"/>
              </a:solidFill>
            </a:rPr>
            <a:t>総括</a:t>
          </a:r>
          <a:r>
            <a:rPr lang="ja-JP" sz="3800" kern="1200" dirty="0" smtClean="0">
              <a:solidFill>
                <a:srgbClr val="002060"/>
              </a:solidFill>
            </a:rPr>
            <a:t>調査</a:t>
          </a:r>
          <a:r>
            <a:rPr lang="ja-JP" altLang="en-US" sz="3800" kern="1200" dirty="0" smtClean="0">
              <a:solidFill>
                <a:srgbClr val="002060"/>
              </a:solidFill>
            </a:rPr>
            <a:t>（</a:t>
          </a:r>
          <a:r>
            <a:rPr lang="en-US" altLang="ja-JP" sz="3800" kern="1200" dirty="0" smtClean="0">
              <a:solidFill>
                <a:srgbClr val="002060"/>
              </a:solidFill>
            </a:rPr>
            <a:t>H18</a:t>
          </a:r>
          <a:r>
            <a:rPr lang="ja-JP" altLang="en-US" sz="3800" kern="1200" dirty="0" smtClean="0">
              <a:solidFill>
                <a:srgbClr val="002060"/>
              </a:solidFill>
            </a:rPr>
            <a:t>）</a:t>
          </a:r>
          <a:endParaRPr kumimoji="1" lang="ja-JP" altLang="en-US" sz="3800" kern="1200" dirty="0">
            <a:solidFill>
              <a:srgbClr val="002060"/>
            </a:solidFill>
          </a:endParaRPr>
        </a:p>
        <a:p>
          <a:pPr marL="285750" lvl="1" indent="-285750" algn="l" defTabSz="1689100">
            <a:lnSpc>
              <a:spcPct val="90000"/>
            </a:lnSpc>
            <a:spcBef>
              <a:spcPct val="0"/>
            </a:spcBef>
            <a:spcAft>
              <a:spcPct val="15000"/>
            </a:spcAft>
            <a:buChar char="••"/>
          </a:pPr>
          <a:r>
            <a:rPr kumimoji="1" lang="ja-JP" altLang="en-US" sz="3800" kern="1200" dirty="0" smtClean="0">
              <a:solidFill>
                <a:srgbClr val="002060"/>
              </a:solidFill>
            </a:rPr>
            <a:t>減船とセンター化構想</a:t>
          </a:r>
          <a:endParaRPr kumimoji="1" lang="ja-JP" altLang="en-US" sz="3800" kern="1200" dirty="0">
            <a:solidFill>
              <a:srgbClr val="002060"/>
            </a:solidFill>
          </a:endParaRPr>
        </a:p>
      </dsp:txBody>
      <dsp:txXfrm rot="5400000">
        <a:off x="6637381" y="-940882"/>
        <a:ext cx="1436827" cy="11616884"/>
      </dsp:txXfrm>
    </dsp:sp>
    <dsp:sp modelId="{FB6FC661-DE58-4B3C-9EC4-98F1575D0FF4}">
      <dsp:nvSpPr>
        <dsp:cNvPr id="0" name=""/>
        <dsp:cNvSpPr/>
      </dsp:nvSpPr>
      <dsp:spPr>
        <a:xfrm rot="5400000">
          <a:off x="-331575" y="6550903"/>
          <a:ext cx="2210503" cy="1547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ja-JP" sz="2000" kern="1200" dirty="0" smtClean="0"/>
            <a:t>共同利用</a:t>
          </a:r>
          <a:r>
            <a:rPr lang="en-US" altLang="ja-JP" sz="2000" kern="1200" dirty="0" smtClean="0"/>
            <a:t/>
          </a:r>
          <a:br>
            <a:rPr lang="en-US" altLang="ja-JP" sz="2000" kern="1200" dirty="0" smtClean="0"/>
          </a:br>
          <a:r>
            <a:rPr lang="ja-JP" sz="2000" kern="1200" dirty="0" smtClean="0"/>
            <a:t>検討会</a:t>
          </a:r>
          <a:endParaRPr kumimoji="1" lang="ja-JP" altLang="en-US" sz="2000" kern="1200" dirty="0"/>
        </a:p>
      </dsp:txBody>
      <dsp:txXfrm rot="5400000">
        <a:off x="-331575" y="6550903"/>
        <a:ext cx="2210503" cy="1547352"/>
      </dsp:txXfrm>
    </dsp:sp>
    <dsp:sp modelId="{0F010E50-3E27-43E7-AE2C-4FBE2D4E8BF5}">
      <dsp:nvSpPr>
        <dsp:cNvPr id="0" name=""/>
        <dsp:cNvSpPr/>
      </dsp:nvSpPr>
      <dsp:spPr>
        <a:xfrm rot="5400000">
          <a:off x="6637381" y="1129299"/>
          <a:ext cx="1436827" cy="116168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kumimoji="1" lang="ja-JP" altLang="en-US" sz="3800" kern="1200" dirty="0" smtClean="0">
              <a:solidFill>
                <a:srgbClr val="002060"/>
              </a:solidFill>
            </a:rPr>
            <a:t>教育関係共同利用拠点化構想（</a:t>
          </a:r>
          <a:r>
            <a:rPr kumimoji="1" lang="en-US" altLang="ja-JP" sz="3800" kern="1200" dirty="0" smtClean="0">
              <a:solidFill>
                <a:srgbClr val="002060"/>
              </a:solidFill>
            </a:rPr>
            <a:t>H20</a:t>
          </a:r>
          <a:r>
            <a:rPr kumimoji="1" lang="ja-JP" altLang="en-US" sz="3800" kern="1200" dirty="0" smtClean="0">
              <a:solidFill>
                <a:srgbClr val="002060"/>
              </a:solidFill>
            </a:rPr>
            <a:t>）</a:t>
          </a:r>
          <a:endParaRPr kumimoji="1" lang="ja-JP" altLang="en-US" sz="3800" kern="1200" dirty="0">
            <a:solidFill>
              <a:srgbClr val="002060"/>
            </a:solidFill>
          </a:endParaRPr>
        </a:p>
        <a:p>
          <a:pPr marL="285750" lvl="1" indent="-285750" algn="l" defTabSz="1689100">
            <a:lnSpc>
              <a:spcPct val="90000"/>
            </a:lnSpc>
            <a:spcBef>
              <a:spcPct val="0"/>
            </a:spcBef>
            <a:spcAft>
              <a:spcPct val="15000"/>
            </a:spcAft>
            <a:buChar char="••"/>
          </a:pPr>
          <a:r>
            <a:rPr kumimoji="1" lang="ja-JP" altLang="en-US" sz="3800" kern="1200" dirty="0" smtClean="0">
              <a:solidFill>
                <a:srgbClr val="002060"/>
              </a:solidFill>
            </a:rPr>
            <a:t>関係法令規則の整備（</a:t>
          </a:r>
          <a:r>
            <a:rPr kumimoji="1" lang="en-US" altLang="ja-JP" sz="3800" kern="1200" dirty="0" smtClean="0">
              <a:solidFill>
                <a:srgbClr val="002060"/>
              </a:solidFill>
            </a:rPr>
            <a:t>H21</a:t>
          </a:r>
          <a:r>
            <a:rPr kumimoji="1" lang="ja-JP" altLang="en-US" sz="3800" kern="1200" dirty="0" smtClean="0">
              <a:solidFill>
                <a:srgbClr val="002060"/>
              </a:solidFill>
            </a:rPr>
            <a:t>）</a:t>
          </a:r>
          <a:endParaRPr kumimoji="1" lang="ja-JP" altLang="en-US" sz="3800" kern="1200" dirty="0">
            <a:solidFill>
              <a:srgbClr val="002060"/>
            </a:solidFill>
          </a:endParaRPr>
        </a:p>
      </dsp:txBody>
      <dsp:txXfrm rot="5400000">
        <a:off x="6637381" y="1129299"/>
        <a:ext cx="1436827" cy="116168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8E4517-7840-4790-A5BB-5193ADA1C8C5}">
      <dsp:nvSpPr>
        <dsp:cNvPr id="0" name=""/>
        <dsp:cNvSpPr/>
      </dsp:nvSpPr>
      <dsp:spPr>
        <a:xfrm>
          <a:off x="0" y="0"/>
          <a:ext cx="7032224" cy="551320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1B0D2E-F411-42EB-809A-0767078362AB}">
      <dsp:nvSpPr>
        <dsp:cNvPr id="0" name=""/>
        <dsp:cNvSpPr/>
      </dsp:nvSpPr>
      <dsp:spPr>
        <a:xfrm>
          <a:off x="1012633" y="3600476"/>
          <a:ext cx="184299" cy="1842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6C7BC-C7A8-4497-9F65-0FACE44627A4}">
      <dsp:nvSpPr>
        <dsp:cNvPr id="0" name=""/>
        <dsp:cNvSpPr/>
      </dsp:nvSpPr>
      <dsp:spPr>
        <a:xfrm>
          <a:off x="1103055" y="3615541"/>
          <a:ext cx="1651605" cy="1280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56" tIns="0" rIns="0" bIns="0" numCol="1" spcCol="1270" anchor="t" anchorCtr="0">
          <a:noAutofit/>
        </a:bodyPr>
        <a:lstStyle/>
        <a:p>
          <a:pPr lvl="0" algn="l" defTabSz="2889250">
            <a:lnSpc>
              <a:spcPct val="90000"/>
            </a:lnSpc>
            <a:spcBef>
              <a:spcPct val="0"/>
            </a:spcBef>
            <a:spcAft>
              <a:spcPct val="35000"/>
            </a:spcAft>
          </a:pPr>
          <a:endParaRPr kumimoji="1" lang="ja-JP" altLang="en-US" sz="6500" kern="1200" dirty="0"/>
        </a:p>
      </dsp:txBody>
      <dsp:txXfrm>
        <a:off x="1103055" y="3615541"/>
        <a:ext cx="1651605" cy="1280348"/>
      </dsp:txXfrm>
    </dsp:sp>
    <dsp:sp modelId="{A88B2825-678F-4D23-B306-D07FDED4E5FD}">
      <dsp:nvSpPr>
        <dsp:cNvPr id="0" name=""/>
        <dsp:cNvSpPr/>
      </dsp:nvSpPr>
      <dsp:spPr>
        <a:xfrm>
          <a:off x="2700358" y="2137784"/>
          <a:ext cx="333156" cy="3331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9A8CE-0DEF-4BF5-90EA-8B6396167F0F}">
      <dsp:nvSpPr>
        <dsp:cNvPr id="0" name=""/>
        <dsp:cNvSpPr/>
      </dsp:nvSpPr>
      <dsp:spPr>
        <a:xfrm>
          <a:off x="2640085" y="2620994"/>
          <a:ext cx="1701224" cy="241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533" tIns="0" rIns="0" bIns="0" numCol="1" spcCol="1270" anchor="t" anchorCtr="0">
          <a:noAutofit/>
        </a:bodyPr>
        <a:lstStyle/>
        <a:p>
          <a:pPr lvl="0" algn="l" defTabSz="2889250">
            <a:lnSpc>
              <a:spcPct val="90000"/>
            </a:lnSpc>
            <a:spcBef>
              <a:spcPct val="0"/>
            </a:spcBef>
            <a:spcAft>
              <a:spcPct val="35000"/>
            </a:spcAft>
          </a:pPr>
          <a:endParaRPr kumimoji="1" lang="ja-JP" altLang="en-US" sz="6500" kern="1200" dirty="0"/>
        </a:p>
      </dsp:txBody>
      <dsp:txXfrm>
        <a:off x="2640085" y="2620994"/>
        <a:ext cx="1701224" cy="2410068"/>
      </dsp:txXfrm>
    </dsp:sp>
    <dsp:sp modelId="{B80FC6AC-A6FA-423C-941C-412BCF9605BB}">
      <dsp:nvSpPr>
        <dsp:cNvPr id="0" name=""/>
        <dsp:cNvSpPr/>
      </dsp:nvSpPr>
      <dsp:spPr>
        <a:xfrm>
          <a:off x="5288197" y="1237665"/>
          <a:ext cx="460748" cy="4607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AEC16-59D0-4640-9DCF-833BC7AFC794}">
      <dsp:nvSpPr>
        <dsp:cNvPr id="0" name=""/>
        <dsp:cNvSpPr/>
      </dsp:nvSpPr>
      <dsp:spPr>
        <a:xfrm>
          <a:off x="4728803" y="385737"/>
          <a:ext cx="2359632" cy="256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141" tIns="0" rIns="0" bIns="0" numCol="1" spcCol="1270" anchor="t" anchorCtr="0">
          <a:noAutofit/>
        </a:bodyPr>
        <a:lstStyle/>
        <a:p>
          <a:pPr lvl="0" algn="l" defTabSz="2889250">
            <a:lnSpc>
              <a:spcPct val="90000"/>
            </a:lnSpc>
            <a:spcBef>
              <a:spcPct val="0"/>
            </a:spcBef>
            <a:spcAft>
              <a:spcPct val="35000"/>
            </a:spcAft>
          </a:pPr>
          <a:endParaRPr kumimoji="1" lang="ja-JP" altLang="en-US" sz="6500" kern="1200" dirty="0"/>
        </a:p>
      </dsp:txBody>
      <dsp:txXfrm>
        <a:off x="4728803" y="385737"/>
        <a:ext cx="2359632" cy="25620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33588" y="0"/>
            <a:ext cx="4309798" cy="342900"/>
          </a:xfrm>
          <a:prstGeom prst="rect">
            <a:avLst/>
          </a:prstGeom>
        </p:spPr>
        <p:txBody>
          <a:bodyPr vert="horz" lIns="91440" tIns="45720" rIns="91440" bIns="45720" rtlCol="0"/>
          <a:lstStyle>
            <a:lvl1pPr algn="r">
              <a:defRPr sz="1200"/>
            </a:lvl1pPr>
          </a:lstStyle>
          <a:p>
            <a:fld id="{AE2A8F53-8D8E-4233-B095-3ED849CC3E56}" type="datetimeFigureOut">
              <a:rPr kumimoji="1" lang="ja-JP" altLang="en-US" smtClean="0"/>
              <a:pPr/>
              <a:t>2009/10/19</a:t>
            </a:fld>
            <a:endParaRPr kumimoji="1" lang="ja-JP" altLang="en-US"/>
          </a:p>
        </p:txBody>
      </p:sp>
      <p:sp>
        <p:nvSpPr>
          <p:cNvPr id="4" name="フッター プレースホルダ 3"/>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33588" y="6513910"/>
            <a:ext cx="4309798" cy="342900"/>
          </a:xfrm>
          <a:prstGeom prst="rect">
            <a:avLst/>
          </a:prstGeom>
        </p:spPr>
        <p:txBody>
          <a:bodyPr vert="horz" lIns="91440" tIns="45720" rIns="91440" bIns="45720" rtlCol="0" anchor="b"/>
          <a:lstStyle>
            <a:lvl1pPr algn="r">
              <a:defRPr sz="1200"/>
            </a:lvl1pPr>
          </a:lstStyle>
          <a:p>
            <a:fld id="{A1C16585-8861-43CE-9C9E-A608F838CD4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633588" y="0"/>
            <a:ext cx="4309798" cy="342900"/>
          </a:xfrm>
          <a:prstGeom prst="rect">
            <a:avLst/>
          </a:prstGeom>
        </p:spPr>
        <p:txBody>
          <a:bodyPr vert="horz" lIns="91440" tIns="45720" rIns="91440" bIns="45720" rtlCol="0"/>
          <a:lstStyle>
            <a:lvl1pPr algn="r">
              <a:defRPr sz="1200"/>
            </a:lvl1pPr>
          </a:lstStyle>
          <a:p>
            <a:fld id="{7E1111AD-68EF-4CE3-BBDB-B9469618981F}" type="datetimeFigureOut">
              <a:rPr kumimoji="1" lang="ja-JP" altLang="en-US" smtClean="0"/>
              <a:pPr/>
              <a:t>2009/10/19</a:t>
            </a:fld>
            <a:endParaRPr kumimoji="1" lang="ja-JP" altLang="en-US"/>
          </a:p>
        </p:txBody>
      </p:sp>
      <p:sp>
        <p:nvSpPr>
          <p:cNvPr id="4" name="スライド イメージ プレースホルダ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513910"/>
            <a:ext cx="4309798"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33588" y="6513910"/>
            <a:ext cx="4309798" cy="342900"/>
          </a:xfrm>
          <a:prstGeom prst="rect">
            <a:avLst/>
          </a:prstGeom>
        </p:spPr>
        <p:txBody>
          <a:bodyPr vert="horz" lIns="91440" tIns="45720" rIns="91440" bIns="45720" rtlCol="0" anchor="b"/>
          <a:lstStyle>
            <a:lvl1pPr algn="r">
              <a:defRPr sz="1200"/>
            </a:lvl1pPr>
          </a:lstStyle>
          <a:p>
            <a:fld id="{1C7041F1-1ADF-49A3-A1BA-F39E46B40E2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1219170" rtl="0" eaLnBrk="1" latinLnBrk="0" hangingPunct="1">
      <a:defRPr kumimoji="1" sz="1600" kern="1200">
        <a:solidFill>
          <a:schemeClr val="tx1"/>
        </a:solidFill>
        <a:latin typeface="+mn-lt"/>
        <a:ea typeface="+mn-ea"/>
        <a:cs typeface="+mn-cs"/>
      </a:defRPr>
    </a:lvl1pPr>
    <a:lvl2pPr marL="609585" algn="l" defTabSz="1219170" rtl="0" eaLnBrk="1" latinLnBrk="0" hangingPunct="1">
      <a:defRPr kumimoji="1" sz="1600" kern="1200">
        <a:solidFill>
          <a:schemeClr val="tx1"/>
        </a:solidFill>
        <a:latin typeface="+mn-lt"/>
        <a:ea typeface="+mn-ea"/>
        <a:cs typeface="+mn-cs"/>
      </a:defRPr>
    </a:lvl2pPr>
    <a:lvl3pPr marL="1219170" algn="l" defTabSz="1219170" rtl="0" eaLnBrk="1" latinLnBrk="0" hangingPunct="1">
      <a:defRPr kumimoji="1" sz="1600" kern="1200">
        <a:solidFill>
          <a:schemeClr val="tx1"/>
        </a:solidFill>
        <a:latin typeface="+mn-lt"/>
        <a:ea typeface="+mn-ea"/>
        <a:cs typeface="+mn-cs"/>
      </a:defRPr>
    </a:lvl3pPr>
    <a:lvl4pPr marL="1828754" algn="l" defTabSz="1219170" rtl="0" eaLnBrk="1" latinLnBrk="0" hangingPunct="1">
      <a:defRPr kumimoji="1" sz="1600" kern="1200">
        <a:solidFill>
          <a:schemeClr val="tx1"/>
        </a:solidFill>
        <a:latin typeface="+mn-lt"/>
        <a:ea typeface="+mn-ea"/>
        <a:cs typeface="+mn-cs"/>
      </a:defRPr>
    </a:lvl4pPr>
    <a:lvl5pPr marL="2438339" algn="l" defTabSz="1219170" rtl="0" eaLnBrk="1" latinLnBrk="0" hangingPunct="1">
      <a:defRPr kumimoji="1" sz="1600" kern="1200">
        <a:solidFill>
          <a:schemeClr val="tx1"/>
        </a:solidFill>
        <a:latin typeface="+mn-lt"/>
        <a:ea typeface="+mn-ea"/>
        <a:cs typeface="+mn-cs"/>
      </a:defRPr>
    </a:lvl5pPr>
    <a:lvl6pPr marL="3047924" algn="l" defTabSz="1219170" rtl="0" eaLnBrk="1" latinLnBrk="0" hangingPunct="1">
      <a:defRPr kumimoji="1" sz="1600" kern="1200">
        <a:solidFill>
          <a:schemeClr val="tx1"/>
        </a:solidFill>
        <a:latin typeface="+mn-lt"/>
        <a:ea typeface="+mn-ea"/>
        <a:cs typeface="+mn-cs"/>
      </a:defRPr>
    </a:lvl6pPr>
    <a:lvl7pPr marL="3657509" algn="l" defTabSz="1219170" rtl="0" eaLnBrk="1" latinLnBrk="0" hangingPunct="1">
      <a:defRPr kumimoji="1" sz="1600" kern="1200">
        <a:solidFill>
          <a:schemeClr val="tx1"/>
        </a:solidFill>
        <a:latin typeface="+mn-lt"/>
        <a:ea typeface="+mn-ea"/>
        <a:cs typeface="+mn-cs"/>
      </a:defRPr>
    </a:lvl7pPr>
    <a:lvl8pPr marL="4267093" algn="l" defTabSz="1219170" rtl="0" eaLnBrk="1" latinLnBrk="0" hangingPunct="1">
      <a:defRPr kumimoji="1" sz="1600" kern="1200">
        <a:solidFill>
          <a:schemeClr val="tx1"/>
        </a:solidFill>
        <a:latin typeface="+mn-lt"/>
        <a:ea typeface="+mn-ea"/>
        <a:cs typeface="+mn-cs"/>
      </a:defRPr>
    </a:lvl8pPr>
    <a:lvl9pPr marL="4876678" algn="l" defTabSz="1219170" rtl="0" eaLnBrk="1" latinLnBrk="0" hangingPunct="1">
      <a:defRPr kumimoji="1"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dirty="0" smtClean="0"/>
              <a:t>老朽化：浸水事故、油汚染事故</a:t>
            </a:r>
            <a:endParaRPr kumimoji="1" lang="ja-JP" altLang="en-US" dirty="0"/>
          </a:p>
        </p:txBody>
      </p:sp>
      <p:sp>
        <p:nvSpPr>
          <p:cNvPr id="4" name="スライド番号プレースホルダ 3"/>
          <p:cNvSpPr>
            <a:spLocks noGrp="1"/>
          </p:cNvSpPr>
          <p:nvPr>
            <p:ph type="sldNum" sz="quarter" idx="10"/>
          </p:nvPr>
        </p:nvSpPr>
        <p:spPr/>
        <p:txBody>
          <a:bodyPr/>
          <a:lstStyle/>
          <a:p>
            <a:fld id="{1C7041F1-1ADF-49A3-A1BA-F39E46B40E2F}" type="slidenum">
              <a:rPr kumimoji="1" lang="ja-JP" altLang="en-US" smtClean="0"/>
              <a:pPr/>
              <a:t>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7497" y="224998"/>
            <a:ext cx="13726812" cy="1012635"/>
          </a:xfrm>
        </p:spPr>
        <p:txBody>
          <a:bodyPr anchor="t">
            <a:normAutofit/>
          </a:bodyPr>
          <a:lstStyle>
            <a:lvl1pPr algn="l">
              <a:defRPr sz="4800"/>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337497" y="1462657"/>
            <a:ext cx="13726812" cy="8101069"/>
          </a:xfrm>
        </p:spPr>
        <p:txBody>
          <a:bodyPr>
            <a:normAutofit/>
          </a:bodyPr>
          <a:lstStyle>
            <a:lvl1pPr marL="0" indent="0" algn="ctr">
              <a:buNone/>
              <a:defRPr sz="37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5" name="フッター プレースホルダ 4"/>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6" name="スライド番号プレースホルダ 5"/>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5" name="フッター プレースホルダ 4"/>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6" name="スライド番号プレースホルダ 5"/>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441306" y="432563"/>
            <a:ext cx="3240405" cy="9216151"/>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720092" y="432563"/>
            <a:ext cx="9481185" cy="9216151"/>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5" name="フッター プレースホルダ 4"/>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6" name="スライド番号プレースホルダ 5"/>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432562"/>
            <a:ext cx="12961620" cy="779700"/>
          </a:xfrm>
        </p:spPr>
        <p:txBody>
          <a:bodyPr anchor="t" anchorCtr="0">
            <a:spAutoFit/>
          </a:bodyPr>
          <a:lstStyle>
            <a:lvl1pPr>
              <a:defRPr sz="4300"/>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720093" y="1800207"/>
            <a:ext cx="12961620" cy="7848508"/>
          </a:xfrm>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5" name="フッター プレースホルダ 4"/>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6" name="スライド番号プレースホルダ 5"/>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37644" y="6940875"/>
            <a:ext cx="12241531" cy="2145268"/>
          </a:xfrm>
        </p:spPr>
        <p:txBody>
          <a:bodyPr anchor="t"/>
          <a:lstStyle>
            <a:lvl1pPr algn="l">
              <a:defRPr sz="53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137644" y="4578074"/>
            <a:ext cx="12241531" cy="2362795"/>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5" name="フッター プレースホルダ 4"/>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6" name="スライド番号プレースホルダ 5"/>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720091" y="2520322"/>
            <a:ext cx="6360795" cy="7128392"/>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7320915" y="2520322"/>
            <a:ext cx="6360795" cy="7128392"/>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6" name="フッター プレースホルダ 5"/>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7" name="スライド番号プレースホルダ 6"/>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0091" y="2417809"/>
            <a:ext cx="6363296" cy="1007627"/>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720091" y="3425429"/>
            <a:ext cx="6363296" cy="622327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7315921" y="2417809"/>
            <a:ext cx="6365796" cy="1007627"/>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7315921" y="3425429"/>
            <a:ext cx="6365796" cy="622327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8" name="フッター プレースホルダ 7"/>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9" name="スライド番号プレースホルダ 8"/>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4" name="フッター プレースホルダ 3"/>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5" name="スライド番号プレースホルダ 4"/>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3" name="フッター プレースホルダ 2"/>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4" name="スライド番号プレースホルダ 3"/>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6" y="430058"/>
            <a:ext cx="4738093" cy="1830231"/>
          </a:xfrm>
        </p:spPr>
        <p:txBody>
          <a:bodyPr anchor="b"/>
          <a:lstStyle>
            <a:lvl1pPr algn="l">
              <a:defRPr sz="27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630707" y="430063"/>
            <a:ext cx="8051007" cy="921865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720096" y="2260288"/>
            <a:ext cx="4738093" cy="7388425"/>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6" name="フッター プレースホルダ 5"/>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7" name="スライド番号プレースホルダ 6"/>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822853" y="7560950"/>
            <a:ext cx="8641080" cy="892613"/>
          </a:xfrm>
        </p:spPr>
        <p:txBody>
          <a:bodyPr anchor="b"/>
          <a:lstStyle>
            <a:lvl1pPr algn="l">
              <a:defRPr sz="27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822853" y="965120"/>
            <a:ext cx="8641080" cy="648081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kumimoji="1" lang="ja-JP" altLang="en-US"/>
          </a:p>
        </p:txBody>
      </p:sp>
      <p:sp>
        <p:nvSpPr>
          <p:cNvPr id="4" name="テキスト プレースホルダ 3"/>
          <p:cNvSpPr>
            <a:spLocks noGrp="1"/>
          </p:cNvSpPr>
          <p:nvPr>
            <p:ph type="body" sz="half" idx="2"/>
          </p:nvPr>
        </p:nvSpPr>
        <p:spPr>
          <a:xfrm>
            <a:off x="2822853" y="8453563"/>
            <a:ext cx="8641080" cy="126765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06C72BC-B301-467C-8ACA-D7FF77770E6F}" type="datetimeFigureOut">
              <a:rPr kumimoji="1" lang="ja-JP" altLang="en-US" smtClean="0"/>
              <a:pPr/>
              <a:t>2009/10/19</a:t>
            </a:fld>
            <a:endParaRPr kumimoji="1" lang="ja-JP" altLang="en-US"/>
          </a:p>
        </p:txBody>
      </p:sp>
      <p:sp>
        <p:nvSpPr>
          <p:cNvPr id="6" name="フッター プレースホルダ 5"/>
          <p:cNvSpPr>
            <a:spLocks noGrp="1"/>
          </p:cNvSpPr>
          <p:nvPr>
            <p:ph type="ftr" sz="quarter" idx="11"/>
          </p:nvPr>
        </p:nvSpPr>
        <p:spPr>
          <a:xfrm>
            <a:off x="4920615" y="10011258"/>
            <a:ext cx="4560571" cy="575072"/>
          </a:xfrm>
          <a:prstGeom prst="rect">
            <a:avLst/>
          </a:prstGeom>
        </p:spPr>
        <p:txBody>
          <a:bodyPr lIns="121917" tIns="60958" rIns="121917" bIns="60958"/>
          <a:lstStyle/>
          <a:p>
            <a:endParaRPr kumimoji="1" lang="ja-JP" altLang="en-US"/>
          </a:p>
        </p:txBody>
      </p:sp>
      <p:sp>
        <p:nvSpPr>
          <p:cNvPr id="7" name="スライド番号プレースホルダ 6"/>
          <p:cNvSpPr>
            <a:spLocks noGrp="1"/>
          </p:cNvSpPr>
          <p:nvPr>
            <p:ph type="sldNum" sz="quarter" idx="12"/>
          </p:nvPr>
        </p:nvSpPr>
        <p:spPr/>
        <p:txBody>
          <a:bodyPr/>
          <a:lstStyle/>
          <a:p>
            <a:fld id="{ADFE68F2-1FFE-4285-8026-5E2436DF4C0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2">
                <a:lumMod val="20000"/>
                <a:lumOff val="8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720093" y="432557"/>
            <a:ext cx="12961620" cy="1800225"/>
          </a:xfrm>
          <a:prstGeom prst="rect">
            <a:avLst/>
          </a:prstGeom>
        </p:spPr>
        <p:txBody>
          <a:bodyPr vert="horz" lIns="121917" tIns="60958" rIns="121917" bIns="6095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0093" y="2520322"/>
            <a:ext cx="12961620" cy="7128392"/>
          </a:xfrm>
          <a:prstGeom prst="rect">
            <a:avLst/>
          </a:prstGeom>
        </p:spPr>
        <p:txBody>
          <a:bodyPr vert="horz" lIns="121917" tIns="60958" rIns="121917" bIns="60958"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337498" y="10011258"/>
            <a:ext cx="3360420" cy="575072"/>
          </a:xfrm>
          <a:prstGeom prst="rect">
            <a:avLst/>
          </a:prstGeom>
        </p:spPr>
        <p:txBody>
          <a:bodyPr vert="horz" lIns="121917" tIns="60958" rIns="121917" bIns="60958" rtlCol="0" anchor="ctr"/>
          <a:lstStyle>
            <a:lvl1pPr algn="l">
              <a:defRPr sz="1600">
                <a:solidFill>
                  <a:schemeClr val="tx1">
                    <a:tint val="75000"/>
                  </a:schemeClr>
                </a:solidFill>
              </a:defRPr>
            </a:lvl1pPr>
          </a:lstStyle>
          <a:p>
            <a:r>
              <a:rPr lang="en-US" altLang="ja-JP" dirty="0" smtClean="0"/>
              <a:t>2009/10/17</a:t>
            </a:r>
            <a:endParaRPr lang="ja-JP" altLang="en-US" dirty="0"/>
          </a:p>
        </p:txBody>
      </p:sp>
      <p:sp>
        <p:nvSpPr>
          <p:cNvPr id="6" name="スライド番号プレースホルダ 5"/>
          <p:cNvSpPr>
            <a:spLocks noGrp="1"/>
          </p:cNvSpPr>
          <p:nvPr>
            <p:ph type="sldNum" sz="quarter" idx="4"/>
          </p:nvPr>
        </p:nvSpPr>
        <p:spPr>
          <a:xfrm>
            <a:off x="10321293" y="10011258"/>
            <a:ext cx="3360420" cy="575072"/>
          </a:xfrm>
          <a:prstGeom prst="rect">
            <a:avLst/>
          </a:prstGeom>
        </p:spPr>
        <p:txBody>
          <a:bodyPr vert="horz" lIns="121917" tIns="60958" rIns="121917" bIns="60958" rtlCol="0" anchor="ctr"/>
          <a:lstStyle>
            <a:lvl1pPr algn="r">
              <a:defRPr sz="1600">
                <a:solidFill>
                  <a:schemeClr val="tx1">
                    <a:tint val="75000"/>
                  </a:schemeClr>
                </a:solidFill>
              </a:defRPr>
            </a:lvl1pPr>
          </a:lstStyle>
          <a:p>
            <a:fld id="{ADFE68F2-1FFE-4285-8026-5E2436DF4C0B}" type="slidenum">
              <a:rPr kumimoji="1" lang="ja-JP" altLang="en-US" smtClean="0"/>
              <a:pPr/>
              <a:t>&lt;#&gt;</a:t>
            </a:fld>
            <a:endParaRPr kumimoji="1" lang="ja-JP" altLang="en-US"/>
          </a:p>
        </p:txBody>
      </p:sp>
      <p:pic>
        <p:nvPicPr>
          <p:cNvPr id="7" name="Picture 2" descr="http://www.fish.kagoshima-u.ac.jp/indextop.gif"/>
          <p:cNvPicPr>
            <a:picLocks noChangeAspect="1" noChangeArrowheads="1"/>
          </p:cNvPicPr>
          <p:nvPr userDrawn="1"/>
        </p:nvPicPr>
        <p:blipFill>
          <a:blip r:embed="rId13" cstate="print"/>
          <a:stretch>
            <a:fillRect/>
          </a:stretch>
        </p:blipFill>
        <p:spPr bwMode="auto">
          <a:xfrm>
            <a:off x="13121261" y="262509"/>
            <a:ext cx="943047" cy="9751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kumimoji="1"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kumimoji="1"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kumimoji="1"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kumimoji="1"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kumimoji="1"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kumimoji="1"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kumimoji="1"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kumimoji="1"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kumimoji="1" sz="2700"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slide" Target="slide3.xml"/><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043221"/>
            <a:ext cx="14401800" cy="943848"/>
          </a:xfrm>
          <a:solidFill>
            <a:schemeClr val="accent1">
              <a:lumMod val="20000"/>
              <a:lumOff val="80000"/>
            </a:schemeClr>
          </a:solidFill>
        </p:spPr>
        <p:txBody>
          <a:bodyPr wrap="square">
            <a:spAutoFit/>
          </a:bodyPr>
          <a:lstStyle/>
          <a:p>
            <a:pPr algn="ctr"/>
            <a:r>
              <a:rPr lang="ja-JP" altLang="ja-JP" sz="5300" dirty="0" smtClean="0">
                <a:solidFill>
                  <a:srgbClr val="002060"/>
                </a:solidFill>
              </a:rPr>
              <a:t>練習船新かごしま丸建造と実習教育</a:t>
            </a:r>
            <a:endParaRPr lang="ja-JP" altLang="en-US" sz="5300" dirty="0">
              <a:solidFill>
                <a:srgbClr val="002060"/>
              </a:solidFill>
            </a:endParaRPr>
          </a:p>
        </p:txBody>
      </p:sp>
      <p:sp>
        <p:nvSpPr>
          <p:cNvPr id="3" name="サブタイトル 2"/>
          <p:cNvSpPr>
            <a:spLocks noGrp="1"/>
          </p:cNvSpPr>
          <p:nvPr>
            <p:ph type="subTitle" idx="1"/>
          </p:nvPr>
        </p:nvSpPr>
        <p:spPr>
          <a:xfrm>
            <a:off x="4200504" y="6900873"/>
            <a:ext cx="5853519" cy="1797411"/>
          </a:xfrm>
          <a:noFill/>
        </p:spPr>
        <p:txBody>
          <a:bodyPr wrap="none">
            <a:spAutoFit/>
          </a:bodyPr>
          <a:lstStyle/>
          <a:p>
            <a:r>
              <a:rPr lang="ja-JP" altLang="ja-JP" sz="3200" dirty="0" smtClean="0">
                <a:solidFill>
                  <a:srgbClr val="002060"/>
                </a:solidFill>
              </a:rPr>
              <a:t>鹿児島大学水産学部</a:t>
            </a:r>
            <a:r>
              <a:rPr lang="ja-JP" altLang="en-US" sz="3200" dirty="0" smtClean="0">
                <a:solidFill>
                  <a:srgbClr val="002060"/>
                </a:solidFill>
              </a:rPr>
              <a:t>　</a:t>
            </a:r>
            <a:r>
              <a:rPr lang="ja-JP" altLang="ja-JP" sz="3200" dirty="0" smtClean="0">
                <a:solidFill>
                  <a:srgbClr val="002060"/>
                </a:solidFill>
              </a:rPr>
              <a:t>山中有一</a:t>
            </a:r>
            <a:endParaRPr lang="en-US" altLang="ja-JP" sz="3200" dirty="0" smtClean="0">
              <a:solidFill>
                <a:srgbClr val="002060"/>
              </a:solidFill>
            </a:endParaRPr>
          </a:p>
          <a:p>
            <a:r>
              <a:rPr lang="en-US" altLang="ja-JP" sz="3200" dirty="0" smtClean="0">
                <a:solidFill>
                  <a:srgbClr val="002060"/>
                </a:solidFill>
              </a:rPr>
              <a:t>2009/10/17 </a:t>
            </a:r>
          </a:p>
          <a:p>
            <a:r>
              <a:rPr lang="ja-JP" altLang="en-US" sz="3200" dirty="0" smtClean="0">
                <a:solidFill>
                  <a:srgbClr val="002060"/>
                </a:solidFill>
              </a:rPr>
              <a:t>日本航海学会航法システム部会</a:t>
            </a:r>
            <a:endParaRPr lang="en-US" altLang="ja-JP" sz="3200" dirty="0" smtClean="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675040" y="1575171"/>
          <a:ext cx="13164237" cy="8438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タイトル 1"/>
          <p:cNvSpPr>
            <a:spLocks noGrp="1"/>
          </p:cNvSpPr>
          <p:nvPr>
            <p:ph type="title"/>
          </p:nvPr>
        </p:nvSpPr>
        <p:spPr>
          <a:xfrm>
            <a:off x="720093" y="432553"/>
            <a:ext cx="12961620" cy="697627"/>
          </a:xfrm>
        </p:spPr>
        <p:txBody>
          <a:bodyPr/>
          <a:lstStyle/>
          <a:p>
            <a:pPr algn="l"/>
            <a:r>
              <a:rPr lang="ja-JP" altLang="en-US" sz="3700" dirty="0" smtClean="0">
                <a:solidFill>
                  <a:srgbClr val="002060"/>
                </a:solidFill>
              </a:rPr>
              <a:t>代船建造の基本方針の変遷</a:t>
            </a:r>
            <a:endParaRPr lang="ja-JP" altLang="en-US" sz="3700" dirty="0">
              <a:solidFill>
                <a:srgbClr val="002060"/>
              </a:solidFill>
            </a:endParaRPr>
          </a:p>
        </p:txBody>
      </p:sp>
      <p:sp>
        <p:nvSpPr>
          <p:cNvPr id="6" name="正方形/長方形 5"/>
          <p:cNvSpPr/>
          <p:nvPr/>
        </p:nvSpPr>
        <p:spPr>
          <a:xfrm>
            <a:off x="6188274" y="9492539"/>
            <a:ext cx="1066959" cy="1107996"/>
          </a:xfrm>
          <a:prstGeom prst="rect">
            <a:avLst/>
          </a:prstGeom>
        </p:spPr>
        <p:txBody>
          <a:bodyPr wrap="none" lIns="121917" tIns="60958" rIns="121917" bIns="60958">
            <a:spAutoFit/>
          </a:bodyPr>
          <a:lstStyle/>
          <a:p>
            <a:pPr lvl="0"/>
            <a:r>
              <a:rPr lang="ja-JP" altLang="en-US" sz="6400" dirty="0" smtClean="0">
                <a:solidFill>
                  <a:srgbClr val="002060"/>
                </a:solidFill>
              </a:rPr>
              <a:t>？</a:t>
            </a:r>
            <a:endParaRPr lang="ja-JP" altLang="en-US" sz="64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432553"/>
            <a:ext cx="12961620" cy="697627"/>
          </a:xfrm>
        </p:spPr>
        <p:txBody>
          <a:bodyPr/>
          <a:lstStyle/>
          <a:p>
            <a:pPr algn="l"/>
            <a:r>
              <a:rPr lang="ja-JP" altLang="en-US" sz="3700" dirty="0">
                <a:solidFill>
                  <a:schemeClr val="tx2"/>
                </a:solidFill>
              </a:rPr>
              <a:t>国立大学実習用船舶の現状（平成</a:t>
            </a:r>
            <a:r>
              <a:rPr lang="en-US" altLang="ja-JP" sz="3700" dirty="0">
                <a:solidFill>
                  <a:schemeClr val="tx2"/>
                </a:solidFill>
              </a:rPr>
              <a:t>21</a:t>
            </a:r>
            <a:r>
              <a:rPr lang="ja-JP" altLang="en-US" sz="3700" dirty="0">
                <a:solidFill>
                  <a:schemeClr val="tx2"/>
                </a:solidFill>
              </a:rPr>
              <a:t>年度）</a:t>
            </a:r>
            <a:endParaRPr lang="ja-JP" altLang="en-US" sz="3700" dirty="0"/>
          </a:p>
        </p:txBody>
      </p:sp>
      <p:graphicFrame>
        <p:nvGraphicFramePr>
          <p:cNvPr id="4" name="Group 140"/>
          <p:cNvGraphicFramePr>
            <a:graphicFrameLocks noGrp="1"/>
          </p:cNvGraphicFramePr>
          <p:nvPr/>
        </p:nvGraphicFramePr>
        <p:xfrm>
          <a:off x="450014" y="1543023"/>
          <a:ext cx="13444230" cy="8553069"/>
        </p:xfrm>
        <a:graphic>
          <a:graphicData uri="http://schemas.openxmlformats.org/drawingml/2006/table">
            <a:tbl>
              <a:tblPr/>
              <a:tblGrid>
                <a:gridCol w="688928"/>
                <a:gridCol w="1740049"/>
                <a:gridCol w="4926343"/>
                <a:gridCol w="2527759"/>
                <a:gridCol w="1033392"/>
                <a:gridCol w="1312004"/>
                <a:gridCol w="1215755"/>
              </a:tblGrid>
              <a:tr h="7200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NO</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smtClean="0">
                          <a:ln>
                            <a:noFill/>
                          </a:ln>
                          <a:solidFill>
                            <a:schemeClr val="tx1"/>
                          </a:solidFill>
                          <a:effectLst/>
                          <a:latin typeface="ＭＳ Ｐゴシック" pitchFamily="50" charset="-128"/>
                          <a:ea typeface="ＭＳ Ｐゴシック" pitchFamily="50" charset="-128"/>
                        </a:rPr>
                        <a:t>大学名</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学部　</a:t>
                      </a: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研究科</a:t>
                      </a: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　）は入学定員</a:t>
                      </a:r>
                      <a:endParaRPr kumimoji="1" lang="ja-JP" altLang="en-US"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smtClean="0">
                          <a:ln>
                            <a:noFill/>
                          </a:ln>
                          <a:solidFill>
                            <a:schemeClr val="tx1"/>
                          </a:solidFill>
                          <a:effectLst/>
                          <a:latin typeface="ＭＳ Ｐゴシック" pitchFamily="50" charset="-128"/>
                          <a:ea typeface="ＭＳ Ｐゴシック" pitchFamily="50" charset="-128"/>
                        </a:rPr>
                        <a:t>船名</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smtClean="0">
                          <a:ln>
                            <a:noFill/>
                          </a:ln>
                          <a:solidFill>
                            <a:schemeClr val="tx1"/>
                          </a:solidFill>
                          <a:effectLst/>
                          <a:latin typeface="ＭＳ Ｐゴシック" pitchFamily="50" charset="-128"/>
                          <a:ea typeface="ＭＳ Ｐゴシック" pitchFamily="50" charset="-128"/>
                        </a:rPr>
                        <a:t>トン数</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smtClean="0">
                          <a:ln>
                            <a:noFill/>
                          </a:ln>
                          <a:solidFill>
                            <a:schemeClr val="tx1"/>
                          </a:solidFill>
                          <a:effectLst/>
                          <a:latin typeface="ＭＳ Ｐゴシック" pitchFamily="50" charset="-128"/>
                          <a:ea typeface="ＭＳ Ｐゴシック" pitchFamily="50" charset="-128"/>
                        </a:rPr>
                        <a:t>建造年</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20</a:t>
                      </a: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年度末船齢</a:t>
                      </a:r>
                      <a:endParaRPr kumimoji="1" lang="ja-JP" altLang="en-US"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3205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1</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北海道大学</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水産学部（</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215</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水産科学研究科</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err="1" smtClean="0">
                          <a:ln>
                            <a:noFill/>
                          </a:ln>
                          <a:solidFill>
                            <a:schemeClr val="tx1"/>
                          </a:solidFill>
                          <a:effectLst/>
                          <a:latin typeface="ＭＳ Ｐゴシック" pitchFamily="50" charset="-128"/>
                          <a:ea typeface="ＭＳ Ｐゴシック" pitchFamily="50" charset="-128"/>
                        </a:rPr>
                        <a:t>おしょろ</a:t>
                      </a: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丸</a:t>
                      </a:r>
                      <a:endParaRPr kumimoji="1" lang="ja-JP" altLang="en-US"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1,383 </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Ｓ</a:t>
                      </a: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58</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25</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43205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うしお丸</a:t>
                      </a:r>
                      <a:endParaRPr kumimoji="1" lang="ja-JP" altLang="en-US"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175 </a:t>
                      </a:r>
                      <a:endPar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Ｈ</a:t>
                      </a: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4</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16</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5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2</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東京海洋大学</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海洋科学部（</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275</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海洋工学部（</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175</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海洋科学技術研究科</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
                      </a:r>
                      <a:b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平成</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年</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10</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月　東京商船大学と東京水産大学が統合し、東京海洋大学設置</a:t>
                      </a:r>
                      <a:endParaRPr kumimoji="1" lang="ja-JP" altLang="en-US"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海鷹丸</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うみたかまる</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1,886 </a:t>
                      </a:r>
                      <a:endParaRPr kumimoji="1" lang="en-US" altLang="ja-JP" sz="19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Ｈ</a:t>
                      </a: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12</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8</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5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神鷹丸</a:t>
                      </a: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しんようまる</a:t>
                      </a: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649 </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Ｓ</a:t>
                      </a: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59</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24</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4925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青鷹丸</a:t>
                      </a: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1" i="0" u="none" strike="noStrike" cap="none" normalizeH="0" baseline="0" dirty="0" err="1" smtClean="0">
                          <a:ln>
                            <a:noFill/>
                          </a:ln>
                          <a:solidFill>
                            <a:schemeClr val="tx1"/>
                          </a:solidFill>
                          <a:effectLst/>
                          <a:latin typeface="ＭＳ Ｐゴシック" pitchFamily="50" charset="-128"/>
                          <a:ea typeface="ＭＳ Ｐゴシック" pitchFamily="50" charset="-128"/>
                        </a:rPr>
                        <a:t>せいよ</a:t>
                      </a: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うまる</a:t>
                      </a: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167 </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Ｓ</a:t>
                      </a: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62</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21</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49506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smtClean="0">
                          <a:ln>
                            <a:noFill/>
                          </a:ln>
                          <a:solidFill>
                            <a:schemeClr val="tx1"/>
                          </a:solidFill>
                          <a:effectLst/>
                          <a:latin typeface="ＭＳ Ｐゴシック" pitchFamily="50" charset="-128"/>
                          <a:ea typeface="ＭＳ Ｐゴシック" pitchFamily="50" charset="-128"/>
                        </a:rPr>
                        <a:t>汐路丸</a:t>
                      </a:r>
                      <a:r>
                        <a:rPr kumimoji="1" lang="en-US" altLang="ja-JP" sz="19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900" b="1" i="0" u="none" strike="noStrike" cap="none" normalizeH="0" baseline="0" smtClean="0">
                          <a:ln>
                            <a:noFill/>
                          </a:ln>
                          <a:solidFill>
                            <a:schemeClr val="tx1"/>
                          </a:solidFill>
                          <a:effectLst/>
                          <a:latin typeface="ＭＳ Ｐゴシック" pitchFamily="50" charset="-128"/>
                          <a:ea typeface="ＭＳ Ｐゴシック" pitchFamily="50" charset="-128"/>
                        </a:rPr>
                        <a:t>しおじまる</a:t>
                      </a:r>
                      <a:r>
                        <a:rPr kumimoji="1" lang="en-US" altLang="ja-JP" sz="19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425 </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Ｓ</a:t>
                      </a: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62</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22</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7200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3</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三重大学</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生物資源学部（</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240</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生物資源学研究科</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勢水丸</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せいすいまる</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318 </a:t>
                      </a:r>
                      <a:endParaRPr kumimoji="1" lang="en-US" altLang="ja-JP" sz="19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Ｈ</a:t>
                      </a: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21</a:t>
                      </a:r>
                      <a:endParaRPr kumimoji="1" lang="ja-JP" altLang="en-US"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0</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016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4</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神戸大学</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海事科学部（</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200</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海事科学専攻</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平成</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年</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10</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月　神戸大学と神戸商船大学が統合し、神戸大学に海事科学部設置</a:t>
                      </a:r>
                      <a:endParaRPr kumimoji="1" lang="ja-JP" altLang="en-US"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深江丸</a:t>
                      </a: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ふか</a:t>
                      </a:r>
                      <a:r>
                        <a:rPr kumimoji="1" lang="ja-JP" altLang="en-US" sz="1900" b="1" i="0" u="none" strike="noStrike" cap="none" normalizeH="0" baseline="0" dirty="0" err="1" smtClean="0">
                          <a:ln>
                            <a:noFill/>
                          </a:ln>
                          <a:solidFill>
                            <a:schemeClr val="tx1"/>
                          </a:solidFill>
                          <a:effectLst/>
                          <a:latin typeface="ＭＳ Ｐゴシック" pitchFamily="50" charset="-128"/>
                          <a:ea typeface="ＭＳ Ｐゴシック" pitchFamily="50" charset="-128"/>
                        </a:rPr>
                        <a:t>えまる</a:t>
                      </a: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449 </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Ｓ</a:t>
                      </a: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62</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21</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7200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5</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広島大学</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生物生産学部（</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90</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生物圏科学研究科</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豊潮丸</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とよしおまる</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324 </a:t>
                      </a:r>
                      <a:endParaRPr kumimoji="1" lang="en-US" altLang="ja-JP" sz="19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Ｈ</a:t>
                      </a: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18</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2</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5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6</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長崎大学</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水産学部（</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110)</a:t>
                      </a:r>
                      <a:b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生物科学研究科</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　・水産学専攻</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　・海洋生産科学専攻</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長崎丸（ながさきまる</a:t>
                      </a:r>
                      <a:r>
                        <a:rPr kumimoji="1" lang="en-US" altLang="ja-JP" sz="19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842 </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Ｓ</a:t>
                      </a: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61</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23</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8641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鶴洋丸</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かくようまる</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150 </a:t>
                      </a:r>
                      <a:endParaRPr kumimoji="1" lang="en-US" altLang="ja-JP" sz="19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Ｈ</a:t>
                      </a: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16</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4</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5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7</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鹿児島大学</a:t>
                      </a:r>
                      <a:endParaRPr kumimoji="1" lang="ja-JP" altLang="en-US"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水産学部（</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140</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水産学研究科</a:t>
                      </a:r>
                      <a:b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1900" b="0" i="0" u="none" strike="noStrike" cap="none" normalizeH="0" baseline="0" dirty="0" smtClean="0">
                          <a:ln>
                            <a:noFill/>
                          </a:ln>
                          <a:solidFill>
                            <a:schemeClr val="tx1"/>
                          </a:solidFill>
                          <a:effectLst/>
                          <a:latin typeface="ＭＳ Ｐゴシック" pitchFamily="50" charset="-128"/>
                          <a:ea typeface="ＭＳ Ｐゴシック" pitchFamily="50" charset="-128"/>
                        </a:rPr>
                        <a:t>　連合農学研究科水産資源科学専攻</a:t>
                      </a:r>
                      <a:r>
                        <a:rPr kumimoji="1" lang="en-US" altLang="ja-JP" sz="1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ゴシック" pitchFamily="50" charset="-128"/>
                          <a:ea typeface="ＭＳ Ｐゴシック" pitchFamily="50" charset="-128"/>
                        </a:rPr>
                        <a:t>かごしま丸</a:t>
                      </a:r>
                      <a:endParaRPr kumimoji="1" lang="ja-JP" altLang="en-US" sz="1900" b="1" i="0" u="none" strike="noStrike" cap="none" normalizeH="0" baseline="0" dirty="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1,297 </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Ｓ</a:t>
                      </a: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56</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27</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57607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南星丸</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900" b="0" i="0" u="none" strike="noStrike" cap="none" normalizeH="0" baseline="0" smtClean="0">
                          <a:ln>
                            <a:noFill/>
                          </a:ln>
                          <a:solidFill>
                            <a:schemeClr val="tx1"/>
                          </a:solidFill>
                          <a:effectLst/>
                          <a:latin typeface="ＭＳ Ｐゴシック" pitchFamily="50" charset="-128"/>
                          <a:ea typeface="ＭＳ Ｐゴシック" pitchFamily="50" charset="-128"/>
                        </a:rPr>
                        <a:t>なんせいまる</a:t>
                      </a:r>
                      <a:r>
                        <a:rPr kumimoji="1" lang="en-US" altLang="ja-JP" sz="19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175 </a:t>
                      </a:r>
                      <a:endParaRPr kumimoji="1" lang="en-US" altLang="ja-JP" sz="19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Ｈ１４</a:t>
                      </a:r>
                      <a:endParaRPr kumimoji="1" lang="ja-JP" altLang="en-US" sz="19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6</a:t>
                      </a: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5143" y="4301329"/>
            <a:ext cx="12961620" cy="1025921"/>
          </a:xfrm>
        </p:spPr>
        <p:txBody>
          <a:bodyPr/>
          <a:lstStyle/>
          <a:p>
            <a:r>
              <a:rPr lang="en-US" altLang="ja-JP" sz="5900" dirty="0" smtClean="0">
                <a:solidFill>
                  <a:srgbClr val="002060"/>
                </a:solidFill>
              </a:rPr>
              <a:t>3. </a:t>
            </a:r>
            <a:r>
              <a:rPr lang="ja-JP" altLang="en-US" sz="5900" dirty="0" smtClean="0">
                <a:solidFill>
                  <a:srgbClr val="002060"/>
                </a:solidFill>
              </a:rPr>
              <a:t>乗船実習内容</a:t>
            </a:r>
            <a:endParaRPr lang="ja-JP" altLang="en-US" sz="5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432562"/>
            <a:ext cx="12961620" cy="779700"/>
          </a:xfrm>
        </p:spPr>
        <p:txBody>
          <a:bodyPr/>
          <a:lstStyle/>
          <a:p>
            <a:pPr lvl="0" algn="l"/>
            <a:r>
              <a:rPr lang="ja-JP" altLang="ja-JP" b="1" dirty="0" smtClean="0">
                <a:solidFill>
                  <a:srgbClr val="002060"/>
                </a:solidFill>
              </a:rPr>
              <a:t>必要な教育内容の変化への対応</a:t>
            </a:r>
            <a:endParaRPr kumimoji="1" lang="ja-JP" altLang="en-US" dirty="0">
              <a:solidFill>
                <a:srgbClr val="002060"/>
              </a:solidFill>
            </a:endParaRPr>
          </a:p>
        </p:txBody>
      </p:sp>
      <p:graphicFrame>
        <p:nvGraphicFramePr>
          <p:cNvPr id="17" name="図表 16"/>
          <p:cNvGraphicFramePr/>
          <p:nvPr/>
        </p:nvGraphicFramePr>
        <p:xfrm>
          <a:off x="2250249" y="2025237"/>
          <a:ext cx="7088436" cy="5513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正方形/長方形 17"/>
          <p:cNvSpPr/>
          <p:nvPr/>
        </p:nvSpPr>
        <p:spPr>
          <a:xfrm>
            <a:off x="10126288" y="1687694"/>
            <a:ext cx="3600451" cy="2000544"/>
          </a:xfrm>
          <a:prstGeom prst="rect">
            <a:avLst/>
          </a:prstGeom>
        </p:spPr>
        <p:txBody>
          <a:bodyPr wrap="square" lIns="121917" tIns="60958" rIns="121917" bIns="60958">
            <a:spAutoFit/>
          </a:bodyPr>
          <a:lstStyle/>
          <a:p>
            <a:pPr lvl="0"/>
            <a:r>
              <a:rPr lang="ja-JP" altLang="ja-JP" sz="2800" b="1" dirty="0" smtClean="0">
                <a:solidFill>
                  <a:srgbClr val="002060"/>
                </a:solidFill>
              </a:rPr>
              <a:t>実習内容の多様化</a:t>
            </a:r>
            <a:endParaRPr lang="en-US" altLang="ja-JP" sz="2800" b="1" dirty="0" smtClean="0">
              <a:solidFill>
                <a:srgbClr val="002060"/>
              </a:solidFill>
            </a:endParaRPr>
          </a:p>
          <a:p>
            <a:pPr lvl="0"/>
            <a:endParaRPr lang="en-US" altLang="ja-JP" sz="1000" b="1" dirty="0" smtClean="0">
              <a:solidFill>
                <a:srgbClr val="002060"/>
              </a:solidFill>
            </a:endParaRPr>
          </a:p>
          <a:p>
            <a:pPr lvl="0"/>
            <a:r>
              <a:rPr lang="ja-JP" altLang="en-US" sz="2800" b="1" dirty="0" smtClean="0">
                <a:solidFill>
                  <a:srgbClr val="002060"/>
                </a:solidFill>
              </a:rPr>
              <a:t>　</a:t>
            </a:r>
            <a:r>
              <a:rPr lang="ja-JP" altLang="ja-JP" sz="2800" b="1" dirty="0" smtClean="0">
                <a:solidFill>
                  <a:srgbClr val="002060"/>
                </a:solidFill>
              </a:rPr>
              <a:t>「地域性と国際性」</a:t>
            </a:r>
            <a:endParaRPr lang="en-US" altLang="ja-JP" sz="2800" b="1" dirty="0" smtClean="0">
              <a:solidFill>
                <a:srgbClr val="002060"/>
              </a:solidFill>
            </a:endParaRPr>
          </a:p>
          <a:p>
            <a:pPr lvl="0"/>
            <a:r>
              <a:rPr lang="ja-JP" altLang="en-US" sz="2800" b="1" dirty="0" smtClean="0">
                <a:solidFill>
                  <a:srgbClr val="002060"/>
                </a:solidFill>
              </a:rPr>
              <a:t>　</a:t>
            </a:r>
            <a:r>
              <a:rPr lang="ja-JP" altLang="ja-JP" sz="2800" b="1" dirty="0" smtClean="0">
                <a:solidFill>
                  <a:srgbClr val="002060"/>
                </a:solidFill>
              </a:rPr>
              <a:t>「資源の維持管理」</a:t>
            </a:r>
            <a:endParaRPr lang="en-US" altLang="ja-JP" sz="2800" b="1" dirty="0" smtClean="0">
              <a:solidFill>
                <a:srgbClr val="002060"/>
              </a:solidFill>
            </a:endParaRPr>
          </a:p>
          <a:p>
            <a:pPr lvl="0"/>
            <a:r>
              <a:rPr lang="ja-JP" altLang="en-US" sz="2800" b="1" dirty="0" smtClean="0">
                <a:solidFill>
                  <a:srgbClr val="002060"/>
                </a:solidFill>
              </a:rPr>
              <a:t>　</a:t>
            </a:r>
            <a:r>
              <a:rPr lang="ja-JP" altLang="ja-JP" sz="2800" b="1" dirty="0" smtClean="0">
                <a:solidFill>
                  <a:srgbClr val="002060"/>
                </a:solidFill>
              </a:rPr>
              <a:t>「環境教育」</a:t>
            </a:r>
            <a:endParaRPr lang="ja-JP" altLang="en-US" sz="2800" b="1" dirty="0">
              <a:solidFill>
                <a:srgbClr val="002060"/>
              </a:solidFill>
            </a:endParaRPr>
          </a:p>
        </p:txBody>
      </p:sp>
      <p:sp>
        <p:nvSpPr>
          <p:cNvPr id="19" name="正方形/長方形 18"/>
          <p:cNvSpPr/>
          <p:nvPr/>
        </p:nvSpPr>
        <p:spPr>
          <a:xfrm>
            <a:off x="1575159" y="2137745"/>
            <a:ext cx="3262931" cy="1569656"/>
          </a:xfrm>
          <a:prstGeom prst="rect">
            <a:avLst/>
          </a:prstGeom>
          <a:noFill/>
          <a:ln w="3175"/>
        </p:spPr>
        <p:style>
          <a:lnRef idx="2">
            <a:schemeClr val="dk1"/>
          </a:lnRef>
          <a:fillRef idx="1">
            <a:schemeClr val="lt1"/>
          </a:fillRef>
          <a:effectRef idx="0">
            <a:schemeClr val="dk1"/>
          </a:effectRef>
          <a:fontRef idx="minor">
            <a:schemeClr val="dk1"/>
          </a:fontRef>
        </p:style>
        <p:txBody>
          <a:bodyPr wrap="square" lIns="121917" tIns="60958" rIns="121917" bIns="60958">
            <a:spAutoFit/>
          </a:bodyPr>
          <a:lstStyle/>
          <a:p>
            <a:pPr lvl="0"/>
            <a:r>
              <a:rPr lang="ja-JP" altLang="ja-JP" sz="2800" b="1" dirty="0" smtClean="0">
                <a:solidFill>
                  <a:srgbClr val="002060"/>
                </a:solidFill>
              </a:rPr>
              <a:t>社会的要請</a:t>
            </a:r>
            <a:endParaRPr lang="en-US" altLang="ja-JP" sz="2800" b="1" dirty="0" smtClean="0">
              <a:solidFill>
                <a:srgbClr val="002060"/>
              </a:solidFill>
            </a:endParaRPr>
          </a:p>
          <a:p>
            <a:pPr lvl="0"/>
            <a:endParaRPr lang="en-US" altLang="ja-JP" sz="1000" b="1" dirty="0" smtClean="0">
              <a:solidFill>
                <a:srgbClr val="002060"/>
              </a:solidFill>
            </a:endParaRPr>
          </a:p>
          <a:p>
            <a:pPr lvl="0"/>
            <a:r>
              <a:rPr lang="ja-JP" altLang="en-US" sz="2800" b="1" dirty="0" smtClean="0">
                <a:solidFill>
                  <a:srgbClr val="002060"/>
                </a:solidFill>
              </a:rPr>
              <a:t>　</a:t>
            </a:r>
            <a:r>
              <a:rPr lang="ja-JP" altLang="ja-JP" sz="2800" b="1" dirty="0" smtClean="0">
                <a:solidFill>
                  <a:srgbClr val="002060"/>
                </a:solidFill>
              </a:rPr>
              <a:t>国連海洋法条約</a:t>
            </a:r>
            <a:endParaRPr lang="en-US" altLang="ja-JP" sz="2800" b="1" dirty="0" smtClean="0">
              <a:solidFill>
                <a:srgbClr val="002060"/>
              </a:solidFill>
            </a:endParaRPr>
          </a:p>
          <a:p>
            <a:pPr lvl="0"/>
            <a:r>
              <a:rPr lang="ja-JP" altLang="en-US" sz="2800" b="1" dirty="0" smtClean="0">
                <a:solidFill>
                  <a:srgbClr val="002060"/>
                </a:solidFill>
              </a:rPr>
              <a:t>　</a:t>
            </a:r>
            <a:r>
              <a:rPr lang="ja-JP" altLang="ja-JP" sz="2800" b="1" dirty="0" smtClean="0">
                <a:solidFill>
                  <a:srgbClr val="002060"/>
                </a:solidFill>
              </a:rPr>
              <a:t>海洋基本法</a:t>
            </a:r>
            <a:endParaRPr lang="en-US" altLang="ja-JP" sz="2800" b="1" dirty="0" smtClean="0">
              <a:solidFill>
                <a:srgbClr val="002060"/>
              </a:solidFill>
            </a:endParaRPr>
          </a:p>
        </p:txBody>
      </p:sp>
      <p:sp>
        <p:nvSpPr>
          <p:cNvPr id="20" name="正方形/長方形 19"/>
          <p:cNvSpPr/>
          <p:nvPr/>
        </p:nvSpPr>
        <p:spPr>
          <a:xfrm>
            <a:off x="628604" y="7763495"/>
            <a:ext cx="2801742" cy="984881"/>
          </a:xfrm>
          <a:prstGeom prst="rect">
            <a:avLst/>
          </a:prstGeom>
        </p:spPr>
        <p:txBody>
          <a:bodyPr wrap="square" lIns="121917" tIns="60958" rIns="121917" bIns="60958">
            <a:spAutoFit/>
          </a:bodyPr>
          <a:lstStyle/>
          <a:p>
            <a:pPr lvl="0"/>
            <a:r>
              <a:rPr lang="ja-JP" altLang="en-US" sz="2800" b="1" dirty="0" smtClean="0">
                <a:solidFill>
                  <a:srgbClr val="002060"/>
                </a:solidFill>
              </a:rPr>
              <a:t>「</a:t>
            </a:r>
            <a:r>
              <a:rPr lang="ja-JP" altLang="ja-JP" sz="2800" b="1" dirty="0" smtClean="0">
                <a:solidFill>
                  <a:srgbClr val="002060"/>
                </a:solidFill>
              </a:rPr>
              <a:t>海技教育</a:t>
            </a:r>
            <a:r>
              <a:rPr lang="ja-JP" altLang="en-US" sz="2800" b="1" dirty="0" smtClean="0">
                <a:solidFill>
                  <a:srgbClr val="002060"/>
                </a:solidFill>
              </a:rPr>
              <a:t>」</a:t>
            </a:r>
            <a:endParaRPr lang="en-US" altLang="ja-JP" sz="2800" b="1" dirty="0" smtClean="0">
              <a:solidFill>
                <a:srgbClr val="002060"/>
              </a:solidFill>
            </a:endParaRPr>
          </a:p>
          <a:p>
            <a:pPr lvl="0"/>
            <a:r>
              <a:rPr lang="ja-JP" altLang="en-US" sz="2800" b="1" dirty="0" smtClean="0">
                <a:solidFill>
                  <a:srgbClr val="002060"/>
                </a:solidFill>
              </a:rPr>
              <a:t>「船舶職員養成」</a:t>
            </a:r>
            <a:endParaRPr lang="en-US" altLang="ja-JP" sz="2800" b="1" dirty="0" smtClean="0">
              <a:solidFill>
                <a:srgbClr val="002060"/>
              </a:solidFill>
            </a:endParaRPr>
          </a:p>
        </p:txBody>
      </p:sp>
      <p:graphicFrame>
        <p:nvGraphicFramePr>
          <p:cNvPr id="21" name="表 20"/>
          <p:cNvGraphicFramePr>
            <a:graphicFrameLocks noGrp="1"/>
          </p:cNvGraphicFramePr>
          <p:nvPr/>
        </p:nvGraphicFramePr>
        <p:xfrm>
          <a:off x="4414818" y="5330008"/>
          <a:ext cx="9495898" cy="5047299"/>
        </p:xfrm>
        <a:graphic>
          <a:graphicData uri="http://schemas.openxmlformats.org/drawingml/2006/table">
            <a:tbl>
              <a:tblPr firstRow="1" bandRow="1">
                <a:tableStyleId>{2D5ABB26-0587-4C30-8999-92F81FD0307C}</a:tableStyleId>
              </a:tblPr>
              <a:tblGrid>
                <a:gridCol w="9495898"/>
              </a:tblGrid>
              <a:tr h="1422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2900" b="1" u="none" dirty="0" smtClean="0">
                          <a:solidFill>
                            <a:srgbClr val="002060"/>
                          </a:solidFill>
                        </a:rPr>
                        <a:t>外洋域生物資源調査実習</a:t>
                      </a:r>
                      <a:r>
                        <a:rPr lang="en-US" altLang="ja-JP" sz="2900" dirty="0" smtClean="0">
                          <a:solidFill>
                            <a:srgbClr val="002060"/>
                          </a:solidFill>
                        </a:rPr>
                        <a:t/>
                      </a:r>
                      <a:br>
                        <a:rPr lang="en-US" altLang="ja-JP" sz="2900" dirty="0" smtClean="0">
                          <a:solidFill>
                            <a:srgbClr val="002060"/>
                          </a:solidFill>
                        </a:rPr>
                      </a:br>
                      <a:r>
                        <a:rPr lang="ja-JP" altLang="en-US" sz="2900" dirty="0" smtClean="0">
                          <a:solidFill>
                            <a:srgbClr val="002060"/>
                          </a:solidFill>
                        </a:rPr>
                        <a:t>　</a:t>
                      </a:r>
                      <a:r>
                        <a:rPr lang="ja-JP" altLang="ja-JP" sz="2900" dirty="0" smtClean="0">
                          <a:solidFill>
                            <a:srgbClr val="002060"/>
                          </a:solidFill>
                        </a:rPr>
                        <a:t>外洋域における生物サンプルの採取や種の多様性に関</a:t>
                      </a:r>
                      <a:r>
                        <a:rPr lang="ja-JP" altLang="en-US" sz="2900" dirty="0" smtClean="0">
                          <a:solidFill>
                            <a:srgbClr val="002060"/>
                          </a:solidFill>
                        </a:rPr>
                        <a:t>　</a:t>
                      </a:r>
                      <a:r>
                        <a:rPr lang="ja-JP" altLang="ja-JP" sz="2900" dirty="0" smtClean="0">
                          <a:solidFill>
                            <a:srgbClr val="002060"/>
                          </a:solidFill>
                        </a:rPr>
                        <a:t>する実習</a:t>
                      </a:r>
                    </a:p>
                  </a:txBody>
                  <a:tcPr marL="144017" marR="144017" marT="72009" marB="72009" anchor="ctr"/>
                </a:tc>
              </a:tr>
              <a:tr h="1350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2900" b="1" u="none" dirty="0" smtClean="0">
                          <a:solidFill>
                            <a:srgbClr val="002060"/>
                          </a:solidFill>
                        </a:rPr>
                        <a:t>外洋域物理・化学環境調査実習</a:t>
                      </a:r>
                      <a:r>
                        <a:rPr lang="en-US" altLang="ja-JP" sz="2900" dirty="0" smtClean="0">
                          <a:solidFill>
                            <a:srgbClr val="002060"/>
                          </a:solidFill>
                        </a:rPr>
                        <a:t/>
                      </a:r>
                      <a:br>
                        <a:rPr lang="en-US" altLang="ja-JP" sz="2900" dirty="0" smtClean="0">
                          <a:solidFill>
                            <a:srgbClr val="002060"/>
                          </a:solidFill>
                        </a:rPr>
                      </a:br>
                      <a:r>
                        <a:rPr lang="ja-JP" altLang="ja-JP" sz="2900" dirty="0" smtClean="0">
                          <a:solidFill>
                            <a:srgbClr val="002060"/>
                          </a:solidFill>
                        </a:rPr>
                        <a:t>　物理環境、環境化学物質の調査として最新の手法の実習</a:t>
                      </a:r>
                    </a:p>
                  </a:txBody>
                  <a:tcPr marL="144017" marR="144017" marT="72009" marB="72009" anchor="ctr"/>
                </a:tc>
              </a:tr>
              <a:tr h="2226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2900" b="1" u="none" dirty="0" smtClean="0">
                          <a:solidFill>
                            <a:srgbClr val="002060"/>
                          </a:solidFill>
                        </a:rPr>
                        <a:t>科学調査航海技術実習</a:t>
                      </a:r>
                      <a:r>
                        <a:rPr lang="en-US" altLang="ja-JP" sz="2900" dirty="0" smtClean="0">
                          <a:solidFill>
                            <a:srgbClr val="002060"/>
                          </a:solidFill>
                        </a:rPr>
                        <a:t/>
                      </a:r>
                      <a:br>
                        <a:rPr lang="en-US" altLang="ja-JP" sz="2900" dirty="0" smtClean="0">
                          <a:solidFill>
                            <a:srgbClr val="002060"/>
                          </a:solidFill>
                        </a:rPr>
                      </a:br>
                      <a:r>
                        <a:rPr lang="ja-JP" altLang="ja-JP" sz="2900" dirty="0" smtClean="0">
                          <a:solidFill>
                            <a:srgbClr val="002060"/>
                          </a:solidFill>
                        </a:rPr>
                        <a:t>　科学調査等のための船舶運行は漁業や輸送目的の航海術とは異なる側面があ</a:t>
                      </a:r>
                      <a:r>
                        <a:rPr lang="ja-JP" altLang="en-US" sz="2900" dirty="0" smtClean="0">
                          <a:solidFill>
                            <a:srgbClr val="002060"/>
                          </a:solidFill>
                        </a:rPr>
                        <a:t>り、</a:t>
                      </a:r>
                      <a:r>
                        <a:rPr lang="ja-JP" altLang="ja-JP" sz="2900" dirty="0" smtClean="0">
                          <a:solidFill>
                            <a:srgbClr val="002060"/>
                          </a:solidFill>
                        </a:rPr>
                        <a:t>目的地へ移動する間は最新技術を取り入れた航海技術実習を行う。</a:t>
                      </a:r>
                    </a:p>
                  </a:txBody>
                  <a:tcPr marL="144017" marR="144017" marT="72009" marB="72009" anchor="ctr"/>
                </a:tc>
              </a:tr>
            </a:tbl>
          </a:graphicData>
        </a:graphic>
      </p:graphicFrame>
      <p:sp>
        <p:nvSpPr>
          <p:cNvPr id="22" name="正方形/長方形 21"/>
          <p:cNvSpPr/>
          <p:nvPr/>
        </p:nvSpPr>
        <p:spPr>
          <a:xfrm>
            <a:off x="10351318" y="3971915"/>
            <a:ext cx="2475327" cy="984881"/>
          </a:xfrm>
          <a:prstGeom prst="rect">
            <a:avLst/>
          </a:prstGeom>
        </p:spPr>
        <p:txBody>
          <a:bodyPr wrap="square" lIns="121917" tIns="60958" rIns="121917" bIns="60958">
            <a:spAutoFit/>
          </a:bodyPr>
          <a:lstStyle/>
          <a:p>
            <a:pPr lvl="0"/>
            <a:r>
              <a:rPr lang="ja-JP" altLang="en-US" sz="2800" b="1" dirty="0" smtClean="0">
                <a:solidFill>
                  <a:srgbClr val="002060"/>
                </a:solidFill>
              </a:rPr>
              <a:t>「</a:t>
            </a:r>
            <a:r>
              <a:rPr lang="ja-JP" altLang="ja-JP" sz="2800" b="1" dirty="0" smtClean="0">
                <a:solidFill>
                  <a:srgbClr val="002060"/>
                </a:solidFill>
              </a:rPr>
              <a:t>海技教育</a:t>
            </a:r>
            <a:r>
              <a:rPr lang="ja-JP" altLang="en-US" sz="2800" b="1" dirty="0" smtClean="0">
                <a:solidFill>
                  <a:srgbClr val="002060"/>
                </a:solidFill>
              </a:rPr>
              <a:t>」</a:t>
            </a:r>
            <a:endParaRPr lang="en-US" altLang="ja-JP" sz="2800" b="1" dirty="0" smtClean="0">
              <a:solidFill>
                <a:srgbClr val="002060"/>
              </a:solidFill>
            </a:endParaRPr>
          </a:p>
          <a:p>
            <a:pPr lvl="0"/>
            <a:r>
              <a:rPr lang="ja-JP" altLang="en-US" sz="2800" b="1" dirty="0" smtClean="0">
                <a:solidFill>
                  <a:srgbClr val="002060"/>
                </a:solidFill>
              </a:rPr>
              <a:t>　　並列開講</a:t>
            </a:r>
            <a:endParaRPr lang="ja-JP" altLang="en-US" sz="2800" b="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432562"/>
            <a:ext cx="12961620" cy="779700"/>
          </a:xfrm>
        </p:spPr>
        <p:txBody>
          <a:bodyPr/>
          <a:lstStyle/>
          <a:p>
            <a:pPr algn="l"/>
            <a:r>
              <a:rPr kumimoji="1" lang="ja-JP" altLang="en-US" dirty="0" smtClean="0">
                <a:solidFill>
                  <a:srgbClr val="002060"/>
                </a:solidFill>
              </a:rPr>
              <a:t>共同利用航海の要件</a:t>
            </a:r>
            <a:endParaRPr kumimoji="1" lang="ja-JP" altLang="en-US" dirty="0">
              <a:solidFill>
                <a:srgbClr val="002060"/>
              </a:solidFill>
            </a:endParaRPr>
          </a:p>
        </p:txBody>
      </p:sp>
      <p:graphicFrame>
        <p:nvGraphicFramePr>
          <p:cNvPr id="4" name="表 3"/>
          <p:cNvGraphicFramePr>
            <a:graphicFrameLocks noGrp="1"/>
          </p:cNvGraphicFramePr>
          <p:nvPr/>
        </p:nvGraphicFramePr>
        <p:xfrm>
          <a:off x="628604" y="1971651"/>
          <a:ext cx="13276752" cy="7763528"/>
        </p:xfrm>
        <a:graphic>
          <a:graphicData uri="http://schemas.openxmlformats.org/drawingml/2006/table">
            <a:tbl>
              <a:tblPr firstRow="1" bandRow="1">
                <a:tableStyleId>{5C22544A-7EE6-4342-B048-85BDC9FD1C3A}</a:tableStyleId>
              </a:tblPr>
              <a:tblGrid>
                <a:gridCol w="13276752"/>
              </a:tblGrid>
              <a:tr h="1587027">
                <a:tc>
                  <a:txBody>
                    <a:bodyPr/>
                    <a:lstStyle/>
                    <a:p>
                      <a:pPr marL="266700" marR="0" indent="-266700" algn="l" defTabSz="914400" rtl="0" eaLnBrk="1" fontAlgn="auto" latinLnBrk="0" hangingPunct="1">
                        <a:lnSpc>
                          <a:spcPct val="100000"/>
                        </a:lnSpc>
                        <a:spcBef>
                          <a:spcPts val="0"/>
                        </a:spcBef>
                        <a:spcAft>
                          <a:spcPts val="0"/>
                        </a:spcAft>
                        <a:buClrTx/>
                        <a:buSzTx/>
                        <a:buFontTx/>
                        <a:buNone/>
                        <a:tabLst/>
                        <a:defRPr/>
                      </a:pPr>
                      <a:r>
                        <a:rPr kumimoji="1" lang="ja-JP" altLang="ja-JP" sz="3200" b="1" kern="1200" dirty="0" smtClean="0">
                          <a:solidFill>
                            <a:srgbClr val="002060"/>
                          </a:solidFill>
                          <a:latin typeface="+mn-lt"/>
                          <a:ea typeface="+mn-ea"/>
                          <a:cs typeface="+mn-cs"/>
                        </a:rPr>
                        <a:t>○</a:t>
                      </a:r>
                      <a:r>
                        <a:rPr kumimoji="1" lang="ja-JP" altLang="en-US" sz="3200" b="1" kern="1200" dirty="0" smtClean="0">
                          <a:solidFill>
                            <a:srgbClr val="002060"/>
                          </a:solidFill>
                          <a:latin typeface="+mn-lt"/>
                          <a:ea typeface="+mn-ea"/>
                          <a:cs typeface="+mn-cs"/>
                        </a:rPr>
                        <a:t>　</a:t>
                      </a:r>
                      <a:r>
                        <a:rPr kumimoji="1" lang="ja-JP" altLang="ja-JP" sz="3200" b="1" kern="1200" dirty="0" smtClean="0">
                          <a:solidFill>
                            <a:srgbClr val="002060"/>
                          </a:solidFill>
                          <a:latin typeface="+mn-lt"/>
                          <a:ea typeface="+mn-ea"/>
                          <a:cs typeface="+mn-cs"/>
                        </a:rPr>
                        <a:t>原則として</a:t>
                      </a:r>
                      <a:r>
                        <a:rPr kumimoji="1" lang="ja-JP" altLang="ja-JP" sz="3200" b="1" kern="1200" dirty="0" smtClean="0">
                          <a:solidFill>
                            <a:srgbClr val="FF0000"/>
                          </a:solidFill>
                          <a:latin typeface="+mn-lt"/>
                          <a:ea typeface="+mn-ea"/>
                          <a:cs typeface="+mn-cs"/>
                        </a:rPr>
                        <a:t>単位認定</a:t>
                      </a:r>
                      <a:r>
                        <a:rPr kumimoji="1" lang="ja-JP" altLang="ja-JP" sz="3200" b="1" kern="1200" dirty="0" smtClean="0">
                          <a:solidFill>
                            <a:srgbClr val="002060"/>
                          </a:solidFill>
                          <a:latin typeface="+mn-lt"/>
                          <a:ea typeface="+mn-ea"/>
                          <a:cs typeface="+mn-cs"/>
                        </a:rPr>
                        <a:t>をともなう（</a:t>
                      </a:r>
                      <a:r>
                        <a:rPr kumimoji="1" lang="ja-JP" altLang="en-US" sz="3200" b="1" kern="1200" dirty="0" smtClean="0">
                          <a:solidFill>
                            <a:srgbClr val="002060"/>
                          </a:solidFill>
                          <a:latin typeface="+mn-lt"/>
                          <a:ea typeface="+mn-ea"/>
                          <a:cs typeface="+mn-cs"/>
                        </a:rPr>
                        <a:t>授業科目の一部である場合を含む</a:t>
                      </a:r>
                      <a:r>
                        <a:rPr kumimoji="1" lang="ja-JP" altLang="ja-JP" sz="3200" b="1" kern="1200" dirty="0" smtClean="0">
                          <a:solidFill>
                            <a:srgbClr val="002060"/>
                          </a:solidFill>
                          <a:latin typeface="+mn-lt"/>
                          <a:ea typeface="+mn-ea"/>
                          <a:cs typeface="+mn-cs"/>
                        </a:rPr>
                        <a:t>）、教育課程上の乗船実習（洋上教育） 航海等を目的とする。</a:t>
                      </a:r>
                    </a:p>
                  </a:txBody>
                  <a:tcPr marL="144017" marR="144017" marT="72009" marB="72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61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3200" b="1" kern="1200" dirty="0" smtClean="0">
                          <a:solidFill>
                            <a:srgbClr val="002060"/>
                          </a:solidFill>
                          <a:latin typeface="+mn-lt"/>
                          <a:ea typeface="+mn-ea"/>
                          <a:cs typeface="+mn-cs"/>
                        </a:rPr>
                        <a:t>○</a:t>
                      </a:r>
                      <a:r>
                        <a:rPr kumimoji="1" lang="ja-JP" altLang="en-US" sz="3200" b="1" kern="1200" dirty="0" smtClean="0">
                          <a:solidFill>
                            <a:srgbClr val="002060"/>
                          </a:solidFill>
                          <a:latin typeface="+mn-lt"/>
                          <a:ea typeface="+mn-ea"/>
                          <a:cs typeface="+mn-cs"/>
                        </a:rPr>
                        <a:t>　</a:t>
                      </a:r>
                      <a:r>
                        <a:rPr kumimoji="1" lang="ja-JP" altLang="ja-JP" sz="3200" b="1" kern="1200" dirty="0" smtClean="0">
                          <a:solidFill>
                            <a:srgbClr val="002060"/>
                          </a:solidFill>
                          <a:latin typeface="+mn-lt"/>
                          <a:ea typeface="+mn-ea"/>
                          <a:cs typeface="+mn-cs"/>
                        </a:rPr>
                        <a:t>運営についての</a:t>
                      </a:r>
                      <a:r>
                        <a:rPr kumimoji="1" lang="ja-JP" altLang="ja-JP" sz="3200" b="1" kern="1200" dirty="0" smtClean="0">
                          <a:solidFill>
                            <a:srgbClr val="FF0000"/>
                          </a:solidFill>
                          <a:latin typeface="+mn-lt"/>
                          <a:ea typeface="+mn-ea"/>
                          <a:cs typeface="+mn-cs"/>
                        </a:rPr>
                        <a:t>責任体制</a:t>
                      </a:r>
                      <a:r>
                        <a:rPr kumimoji="1" lang="ja-JP" altLang="ja-JP" sz="3200" b="1" kern="1200" dirty="0" smtClean="0">
                          <a:solidFill>
                            <a:srgbClr val="002060"/>
                          </a:solidFill>
                          <a:latin typeface="+mn-lt"/>
                          <a:ea typeface="+mn-ea"/>
                          <a:cs typeface="+mn-cs"/>
                        </a:rPr>
                        <a:t>が規定等により明確となっていること。</a:t>
                      </a:r>
                    </a:p>
                  </a:txBody>
                  <a:tcPr marL="144017" marR="144017" marT="72009" marB="72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67180">
                <a:tc>
                  <a:txBody>
                    <a:bodyPr/>
                    <a:lstStyle/>
                    <a:p>
                      <a:pPr marL="266700" marR="0" indent="-266700" algn="l" defTabSz="914400" rtl="0" eaLnBrk="1" fontAlgn="auto" latinLnBrk="0" hangingPunct="1">
                        <a:lnSpc>
                          <a:spcPct val="100000"/>
                        </a:lnSpc>
                        <a:spcBef>
                          <a:spcPts val="0"/>
                        </a:spcBef>
                        <a:spcAft>
                          <a:spcPts val="0"/>
                        </a:spcAft>
                        <a:buClrTx/>
                        <a:buSzTx/>
                        <a:buFontTx/>
                        <a:buNone/>
                        <a:tabLst/>
                        <a:defRPr/>
                      </a:pPr>
                      <a:r>
                        <a:rPr kumimoji="1" lang="ja-JP" altLang="ja-JP" sz="3200" b="1" kern="1200" dirty="0" smtClean="0">
                          <a:solidFill>
                            <a:srgbClr val="002060"/>
                          </a:solidFill>
                          <a:latin typeface="+mn-lt"/>
                          <a:ea typeface="+mn-ea"/>
                          <a:cs typeface="+mn-cs"/>
                        </a:rPr>
                        <a:t>○</a:t>
                      </a:r>
                      <a:r>
                        <a:rPr kumimoji="1" lang="ja-JP" altLang="en-US" sz="3200" b="1" kern="1200" dirty="0" smtClean="0">
                          <a:solidFill>
                            <a:srgbClr val="002060"/>
                          </a:solidFill>
                          <a:latin typeface="+mn-lt"/>
                          <a:ea typeface="+mn-ea"/>
                          <a:cs typeface="+mn-cs"/>
                        </a:rPr>
                        <a:t>　</a:t>
                      </a:r>
                      <a:r>
                        <a:rPr kumimoji="1" lang="ja-JP" altLang="ja-JP" sz="3200" b="1" kern="1200" dirty="0" smtClean="0">
                          <a:solidFill>
                            <a:srgbClr val="FF0000"/>
                          </a:solidFill>
                          <a:latin typeface="+mn-lt"/>
                          <a:ea typeface="+mn-ea"/>
                          <a:cs typeface="+mn-cs"/>
                        </a:rPr>
                        <a:t>単独航海</a:t>
                      </a:r>
                      <a:r>
                        <a:rPr kumimoji="1" lang="ja-JP" altLang="en-US" sz="3200" b="1" kern="1200" dirty="0" smtClean="0">
                          <a:solidFill>
                            <a:srgbClr val="002060"/>
                          </a:solidFill>
                          <a:latin typeface="+mn-lt"/>
                          <a:ea typeface="+mn-ea"/>
                          <a:cs typeface="+mn-cs"/>
                        </a:rPr>
                        <a:t>（</a:t>
                      </a:r>
                      <a:r>
                        <a:rPr kumimoji="1" lang="ja-JP" altLang="ja-JP" sz="3200" b="1" kern="1200" dirty="0" smtClean="0">
                          <a:solidFill>
                            <a:srgbClr val="002060"/>
                          </a:solidFill>
                          <a:latin typeface="+mn-lt"/>
                          <a:ea typeface="+mn-ea"/>
                          <a:cs typeface="+mn-cs"/>
                        </a:rPr>
                        <a:t>保有大学以外の学生のみが航海する</a:t>
                      </a:r>
                      <a:r>
                        <a:rPr kumimoji="1" lang="ja-JP" altLang="en-US" sz="3200" b="1" kern="1200" dirty="0" smtClean="0">
                          <a:solidFill>
                            <a:srgbClr val="002060"/>
                          </a:solidFill>
                          <a:latin typeface="+mn-lt"/>
                          <a:ea typeface="+mn-ea"/>
                          <a:cs typeface="+mn-cs"/>
                        </a:rPr>
                        <a:t>）</a:t>
                      </a:r>
                      <a:r>
                        <a:rPr kumimoji="1" lang="ja-JP" altLang="ja-JP" sz="3200" b="1" kern="1200" dirty="0" smtClean="0">
                          <a:solidFill>
                            <a:srgbClr val="002060"/>
                          </a:solidFill>
                          <a:latin typeface="+mn-lt"/>
                          <a:ea typeface="+mn-ea"/>
                          <a:cs typeface="+mn-cs"/>
                        </a:rPr>
                        <a:t>・</a:t>
                      </a:r>
                      <a:r>
                        <a:rPr kumimoji="1" lang="ja-JP" altLang="ja-JP" sz="3200" b="1" kern="1200" dirty="0" smtClean="0">
                          <a:solidFill>
                            <a:srgbClr val="FF0000"/>
                          </a:solidFill>
                          <a:latin typeface="+mn-lt"/>
                          <a:ea typeface="+mn-ea"/>
                          <a:cs typeface="+mn-cs"/>
                        </a:rPr>
                        <a:t>混乗</a:t>
                      </a:r>
                      <a:r>
                        <a:rPr kumimoji="1" lang="ja-JP" altLang="ja-JP" sz="3200" b="1" kern="1200" dirty="0" smtClean="0">
                          <a:solidFill>
                            <a:srgbClr val="002060"/>
                          </a:solidFill>
                          <a:latin typeface="+mn-lt"/>
                          <a:ea typeface="+mn-ea"/>
                          <a:cs typeface="+mn-cs"/>
                        </a:rPr>
                        <a:t>（保有大学と</a:t>
                      </a:r>
                      <a:r>
                        <a:rPr kumimoji="1" lang="ja-JP" altLang="en-US" sz="3200" b="1" kern="1200" dirty="0" smtClean="0">
                          <a:solidFill>
                            <a:srgbClr val="002060"/>
                          </a:solidFill>
                          <a:latin typeface="+mn-lt"/>
                          <a:ea typeface="+mn-ea"/>
                          <a:cs typeface="+mn-cs"/>
                        </a:rPr>
                        <a:t>他大学等の</a:t>
                      </a:r>
                      <a:r>
                        <a:rPr kumimoji="1" lang="ja-JP" altLang="ja-JP" sz="3200" b="1" kern="1200" dirty="0" smtClean="0">
                          <a:solidFill>
                            <a:srgbClr val="002060"/>
                          </a:solidFill>
                          <a:latin typeface="+mn-lt"/>
                          <a:ea typeface="+mn-ea"/>
                          <a:cs typeface="+mn-cs"/>
                        </a:rPr>
                        <a:t>学生が</a:t>
                      </a:r>
                      <a:r>
                        <a:rPr kumimoji="1" lang="ja-JP" altLang="en-US" sz="3200" b="1" kern="1200" dirty="0" smtClean="0">
                          <a:solidFill>
                            <a:srgbClr val="002060"/>
                          </a:solidFill>
                          <a:latin typeface="+mn-lt"/>
                          <a:ea typeface="+mn-ea"/>
                          <a:cs typeface="+mn-cs"/>
                        </a:rPr>
                        <a:t>一緒に</a:t>
                      </a:r>
                      <a:r>
                        <a:rPr kumimoji="1" lang="ja-JP" altLang="ja-JP" sz="3200" b="1" kern="1200" dirty="0" smtClean="0">
                          <a:solidFill>
                            <a:srgbClr val="002060"/>
                          </a:solidFill>
                          <a:latin typeface="+mn-lt"/>
                          <a:ea typeface="+mn-ea"/>
                          <a:cs typeface="+mn-cs"/>
                        </a:rPr>
                        <a:t>航海する）のいずれの形態をとっても差し支えないものとする。この場合、原則として、保有大学の練習船の乗組員等が船上での教育を行うこととする。</a:t>
                      </a:r>
                    </a:p>
                  </a:txBody>
                  <a:tcPr marL="144017" marR="144017" marT="72009" marB="72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61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3200" b="1" kern="1200" dirty="0" smtClean="0">
                          <a:solidFill>
                            <a:srgbClr val="002060"/>
                          </a:solidFill>
                          <a:latin typeface="+mn-lt"/>
                          <a:ea typeface="+mn-ea"/>
                          <a:cs typeface="+mn-cs"/>
                        </a:rPr>
                        <a:t>○</a:t>
                      </a:r>
                      <a:r>
                        <a:rPr kumimoji="1" lang="ja-JP" altLang="en-US" sz="3200" b="1" kern="1200" dirty="0" smtClean="0">
                          <a:solidFill>
                            <a:srgbClr val="002060"/>
                          </a:solidFill>
                          <a:latin typeface="+mn-lt"/>
                          <a:ea typeface="+mn-ea"/>
                          <a:cs typeface="+mn-cs"/>
                        </a:rPr>
                        <a:t>　</a:t>
                      </a:r>
                      <a:r>
                        <a:rPr kumimoji="1" lang="ja-JP" altLang="ja-JP" sz="3200" b="1" kern="1200" dirty="0" smtClean="0">
                          <a:solidFill>
                            <a:srgbClr val="002060"/>
                          </a:solidFill>
                          <a:latin typeface="+mn-lt"/>
                          <a:ea typeface="+mn-ea"/>
                          <a:cs typeface="+mn-cs"/>
                        </a:rPr>
                        <a:t>保有大学と利用大学の学生が</a:t>
                      </a:r>
                      <a:r>
                        <a:rPr kumimoji="1" lang="ja-JP" altLang="ja-JP" sz="3200" b="1" kern="1200" dirty="0" smtClean="0">
                          <a:solidFill>
                            <a:srgbClr val="FF0000"/>
                          </a:solidFill>
                          <a:latin typeface="+mn-lt"/>
                          <a:ea typeface="+mn-ea"/>
                          <a:cs typeface="+mn-cs"/>
                        </a:rPr>
                        <a:t>同等･同質の条件</a:t>
                      </a:r>
                      <a:r>
                        <a:rPr kumimoji="1" lang="ja-JP" altLang="ja-JP" sz="3200" b="1" kern="1200" dirty="0" smtClean="0">
                          <a:solidFill>
                            <a:srgbClr val="002060"/>
                          </a:solidFill>
                          <a:latin typeface="+mn-lt"/>
                          <a:ea typeface="+mn-ea"/>
                          <a:cs typeface="+mn-cs"/>
                        </a:rPr>
                        <a:t>で利用できること。</a:t>
                      </a:r>
                    </a:p>
                  </a:txBody>
                  <a:tcPr marL="144017" marR="144017" marT="72009" marB="72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87027">
                <a:tc>
                  <a:txBody>
                    <a:bodyPr/>
                    <a:lstStyle/>
                    <a:p>
                      <a:pPr marL="266700" indent="-266700" algn="l"/>
                      <a:r>
                        <a:rPr kumimoji="1" lang="ja-JP" altLang="ja-JP" sz="3200" b="1" kern="1200" dirty="0" smtClean="0">
                          <a:solidFill>
                            <a:srgbClr val="002060"/>
                          </a:solidFill>
                          <a:latin typeface="+mn-lt"/>
                          <a:ea typeface="+mn-ea"/>
                          <a:cs typeface="+mn-cs"/>
                        </a:rPr>
                        <a:t>○</a:t>
                      </a:r>
                      <a:r>
                        <a:rPr kumimoji="1" lang="ja-JP" altLang="en-US" sz="3200" b="1" kern="1200" dirty="0" smtClean="0">
                          <a:solidFill>
                            <a:srgbClr val="002060"/>
                          </a:solidFill>
                          <a:latin typeface="+mn-lt"/>
                          <a:ea typeface="+mn-ea"/>
                          <a:cs typeface="+mn-cs"/>
                        </a:rPr>
                        <a:t>　</a:t>
                      </a:r>
                      <a:r>
                        <a:rPr kumimoji="1" lang="ja-JP" altLang="ja-JP" sz="3200" b="1" kern="1200" dirty="0" smtClean="0">
                          <a:solidFill>
                            <a:srgbClr val="002060"/>
                          </a:solidFill>
                          <a:latin typeface="+mn-lt"/>
                          <a:ea typeface="+mn-ea"/>
                          <a:cs typeface="+mn-cs"/>
                        </a:rPr>
                        <a:t>練習船は他の施設と異なり利用できる日数は限られているが、その上で</a:t>
                      </a:r>
                      <a:r>
                        <a:rPr kumimoji="1" lang="ja-JP" altLang="ja-JP" sz="3200" b="1" kern="1200" dirty="0" smtClean="0">
                          <a:solidFill>
                            <a:srgbClr val="FF0000"/>
                          </a:solidFill>
                          <a:latin typeface="+mn-lt"/>
                          <a:ea typeface="+mn-ea"/>
                          <a:cs typeface="+mn-cs"/>
                        </a:rPr>
                        <a:t>相当日数</a:t>
                      </a:r>
                      <a:r>
                        <a:rPr kumimoji="1" lang="ja-JP" altLang="ja-JP" sz="3200" b="1" kern="1200" dirty="0" smtClean="0">
                          <a:solidFill>
                            <a:srgbClr val="002060"/>
                          </a:solidFill>
                          <a:latin typeface="+mn-lt"/>
                          <a:ea typeface="+mn-ea"/>
                          <a:cs typeface="+mn-cs"/>
                        </a:rPr>
                        <a:t>を共同利用として使用することが可能であること。</a:t>
                      </a:r>
                    </a:p>
                  </a:txBody>
                  <a:tcPr marL="144017" marR="144017" marT="72009" marB="72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432562"/>
            <a:ext cx="12961620" cy="615553"/>
          </a:xfrm>
        </p:spPr>
        <p:txBody>
          <a:bodyPr/>
          <a:lstStyle/>
          <a:p>
            <a:pPr algn="l"/>
            <a:r>
              <a:rPr lang="ja-JP" altLang="en-US" sz="3200" b="1" dirty="0" smtClean="0"/>
              <a:t>平成</a:t>
            </a:r>
            <a:r>
              <a:rPr lang="en-US" altLang="ja-JP" sz="3200" b="1" dirty="0" smtClean="0"/>
              <a:t>21</a:t>
            </a:r>
            <a:r>
              <a:rPr lang="ja-JP" altLang="en-US" sz="3200" b="1" dirty="0" smtClean="0"/>
              <a:t>年度かごしま丸運航計画と余席</a:t>
            </a:r>
            <a:endParaRPr lang="ja-JP" altLang="en-US" sz="3200" b="1" dirty="0"/>
          </a:p>
        </p:txBody>
      </p:sp>
      <p:graphicFrame>
        <p:nvGraphicFramePr>
          <p:cNvPr id="4" name="表 3"/>
          <p:cNvGraphicFramePr>
            <a:graphicFrameLocks noGrp="1"/>
          </p:cNvGraphicFramePr>
          <p:nvPr/>
        </p:nvGraphicFramePr>
        <p:xfrm>
          <a:off x="450058" y="1042957"/>
          <a:ext cx="13394576" cy="9429812"/>
        </p:xfrm>
        <a:graphic>
          <a:graphicData uri="http://schemas.openxmlformats.org/drawingml/2006/table">
            <a:tbl>
              <a:tblPr/>
              <a:tblGrid>
                <a:gridCol w="473083"/>
                <a:gridCol w="2056928"/>
                <a:gridCol w="1247700"/>
                <a:gridCol w="2148817"/>
                <a:gridCol w="1594284"/>
                <a:gridCol w="554533"/>
                <a:gridCol w="623850"/>
                <a:gridCol w="2079501"/>
                <a:gridCol w="554533"/>
                <a:gridCol w="2061347"/>
              </a:tblGrid>
              <a:tr h="7619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航海</a:t>
                      </a:r>
                      <a:b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次数</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主催機関名</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航海期間</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実習種別</a:t>
                      </a:r>
                      <a:b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実習目的</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航海区域及び</a:t>
                      </a:r>
                      <a:b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寄港地</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乗船</a:t>
                      </a:r>
                      <a:b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日数</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航海</a:t>
                      </a:r>
                      <a:b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b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日数</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乗船学生種別</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余席</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備　　　考</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365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1</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4/4</a:t>
                      </a: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4/5</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乗船実習基礎</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鹿児島湾</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3</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○水産学科</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教員養成１年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365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4/8</a:t>
                      </a: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4/9</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乗船実習基礎</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鹿児島湾</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3</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○水産学科</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教員養成１年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365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3</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4/11</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4/12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乗船実習基礎</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鹿児島湾</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3</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○水産学科</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教員養成１年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000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4</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近畿大学農学部</a:t>
                      </a:r>
                      <a:br>
                        <a:rPr kumimoji="1" lang="zh-CN"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br>
                      <a:r>
                        <a:rPr kumimoji="1" lang="zh-CN"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5/8</a:t>
                      </a: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5/14</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亜熱帯域水産調査乗船実習</a:t>
                      </a:r>
                      <a:b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（各種漁業）</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南西諸島海域</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○水産学科</a:t>
                      </a:r>
                      <a:r>
                        <a:rPr kumimoji="1" lang="en-US" altLang="zh-TW"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教員養成</a:t>
                      </a:r>
                      <a:r>
                        <a:rPr kumimoji="1" lang="en-US" altLang="zh-TW"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3</a:t>
                      </a: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10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9001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5</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5/21</a:t>
                      </a: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5/27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漁獲物船上処理乗船実習</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東シナ海</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食品資源利用</a:t>
                      </a:r>
                      <a:r>
                        <a:rPr kumimoji="1" lang="en-US" altLang="zh-TW"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教員養成３年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39001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6</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5/21</a:t>
                      </a: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5/27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流通経済乗船実習</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東シナ海</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水産経済分野</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教員養成３年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000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鹿児島大学理学部・水産学部</a:t>
                      </a:r>
                      <a:br>
                        <a:rPr kumimoji="1" lang="ja-JP"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1" lang="ja-JP"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熊本大学大学院</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6/5</a:t>
                      </a: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6/18</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海洋観測乗船実習</a:t>
                      </a:r>
                      <a:r>
                        <a:rPr kumimoji="1" lang="en-US" altLang="zh-TW"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Ⅰ</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東シナ海　那覇</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14</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14</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生物海洋分野</a:t>
                      </a:r>
                      <a:r>
                        <a:rPr kumimoji="1" lang="en-US" altLang="zh-TW"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教員養成３年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10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20499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8</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6/26</a:t>
                      </a: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7/17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年次検査及び一般修繕工事</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22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22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000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9</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鹿児島大学理学部・水産学部</a:t>
                      </a:r>
                      <a:b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b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神戸大学理学部・国立天文台</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7/20</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7/24</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洋上観測実習</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南西諸島海域</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5</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5</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○水産学科教員養成</a:t>
                      </a:r>
                      <a:r>
                        <a:rPr kumimoji="1" lang="en-US" altLang="zh-TW"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3,4</a:t>
                      </a: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3731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10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8/7</a:t>
                      </a: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9/28</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公海域水産乗船実習</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インド洋　</a:t>
                      </a: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Benoa, Palau</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61</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53</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○水産学科</a:t>
                      </a:r>
                      <a:r>
                        <a:rPr kumimoji="1" lang="en-US" altLang="zh-TW" sz="1200" b="1"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教員養成</a:t>
                      </a:r>
                      <a:r>
                        <a:rPr kumimoji="1" lang="en-US" altLang="zh-TW" sz="1200" b="1" i="0" u="none" strike="noStrike" cap="none" normalizeH="0" baseline="0" smtClean="0">
                          <a:ln>
                            <a:noFill/>
                          </a:ln>
                          <a:solidFill>
                            <a:srgbClr val="000000"/>
                          </a:solidFill>
                          <a:effectLst/>
                          <a:latin typeface="ＭＳ Ｐゴシック" pitchFamily="50" charset="-128"/>
                          <a:ea typeface="ＭＳ Ｐゴシック" pitchFamily="50" charset="-128"/>
                        </a:rPr>
                        <a:t>3</a:t>
                      </a:r>
                      <a:r>
                        <a:rPr kumimoji="1" lang="zh-TW"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10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海技士コース</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4000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11</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大学院水産学研究科</a:t>
                      </a:r>
                      <a:br>
                        <a:rPr kumimoji="1"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連合農学研究科（博士課程）</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10/13</a:t>
                      </a:r>
                      <a:r>
                        <a:rPr kumimoji="1"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10/19</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大学院総合乗船実習</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九州沿岸　瀬戸内海</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FF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5</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9001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12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10/23</a:t>
                      </a: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10/29</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漁業計測乗船実習</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本州南岸、九州沿岸</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漁業工学分野</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教員養成３年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39001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13</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10/23</a:t>
                      </a: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10/29</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漁業乗船実習</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Ⅱ</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本州南岸、九州沿岸</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漁業工学分野</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教員養成３年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55605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14</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11/5</a:t>
                      </a:r>
                      <a:r>
                        <a:rPr kumimoji="1"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11/11</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海洋観測乗船実習</a:t>
                      </a: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Ⅱ</a:t>
                      </a:r>
                      <a:b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b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トロール実習、海洋生物調査）</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東シナ海</a:t>
                      </a:r>
                      <a:b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br>
                      <a:endPar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生物海洋分野</a:t>
                      </a:r>
                      <a:r>
                        <a:rPr kumimoji="1" lang="en-US" altLang="zh-TW"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zh-TW"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教員養成３年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12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20499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15</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ＭＳ Ｐゴシック" pitchFamily="50" charset="-128"/>
                          <a:ea typeface="ＭＳ Ｐゴシック" pitchFamily="50" charset="-128"/>
                        </a:rPr>
                        <a:t>11/26</a:t>
                      </a:r>
                      <a:r>
                        <a:rPr kumimoji="1" lang="ja-JP" altLang="en-US" sz="12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200" b="1" i="0" u="none" strike="noStrike" cap="none" normalizeH="0" baseline="0" dirty="0" smtClean="0">
                          <a:ln>
                            <a:noFill/>
                          </a:ln>
                          <a:solidFill>
                            <a:schemeClr val="tx1"/>
                          </a:solidFill>
                          <a:effectLst/>
                          <a:latin typeface="ＭＳ Ｐゴシック" pitchFamily="50" charset="-128"/>
                          <a:ea typeface="ＭＳ Ｐゴシック" pitchFamily="50" charset="-128"/>
                        </a:rPr>
                        <a:t>12/2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漁業乗船実習</a:t>
                      </a:r>
                      <a:r>
                        <a:rPr kumimoji="1" lang="en-US" altLang="zh-TW" sz="1200" b="1" i="0" u="none" strike="noStrike" cap="none" normalizeH="0" baseline="0" smtClean="0">
                          <a:ln>
                            <a:noFill/>
                          </a:ln>
                          <a:solidFill>
                            <a:srgbClr val="000000"/>
                          </a:solidFill>
                          <a:effectLst/>
                          <a:latin typeface="ＭＳ Ｐゴシック" pitchFamily="50" charset="-128"/>
                          <a:ea typeface="ＭＳ Ｐゴシック" pitchFamily="50" charset="-128"/>
                        </a:rPr>
                        <a:t>Ⅰ</a:t>
                      </a:r>
                      <a:r>
                        <a:rPr kumimoji="1" lang="zh-TW"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（各種漁業）</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東シナ海</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○漁業工学</a:t>
                      </a:r>
                      <a:r>
                        <a:rPr kumimoji="1" lang="en-US" altLang="zh-TW" sz="1200" b="1"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教員養成</a:t>
                      </a:r>
                      <a:r>
                        <a:rPr kumimoji="1" lang="en-US" altLang="zh-TW" sz="1200" b="1" i="0" u="none" strike="noStrike" cap="none" normalizeH="0" baseline="0" smtClean="0">
                          <a:ln>
                            <a:noFill/>
                          </a:ln>
                          <a:solidFill>
                            <a:srgbClr val="000000"/>
                          </a:solidFill>
                          <a:effectLst/>
                          <a:latin typeface="ＭＳ Ｐゴシック" pitchFamily="50" charset="-128"/>
                          <a:ea typeface="ＭＳ Ｐゴシック" pitchFamily="50" charset="-128"/>
                        </a:rPr>
                        <a:t>2</a:t>
                      </a:r>
                      <a:r>
                        <a:rPr kumimoji="1" lang="zh-TW"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17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4000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16</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2/17</a:t>
                      </a: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3/8</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水産総合乗船実習（基礎的実習）</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本州南岸、瀬戸内海</a:t>
                      </a:r>
                      <a:br>
                        <a:rPr kumimoji="1" lang="zh-CN"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1" lang="zh-CN"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九州沿岸</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31</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20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○水産学科</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2</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海技士コース</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000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並列</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6/5-6/18</a:t>
                      </a:r>
                      <a:b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b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7/20-7/24</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航海技術乗船実習</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Ⅰ</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（海技士）</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54</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40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○水産学科</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4</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海技士コース</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000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並列</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10/23-10/29</a:t>
                      </a:r>
                      <a:b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b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11/26-12/2</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航海技術乗船実習</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Ⅱ</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（海技士）</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41</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21</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○水産学科</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4</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海技士コース</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3731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並列</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岸壁係留で実施</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航海技術乗船実習</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Ⅲ</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（海技士）</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○水産学科</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教員養成</a:t>
                      </a:r>
                      <a:r>
                        <a:rPr kumimoji="1" lang="en-US" altLang="zh-TW" sz="1200" b="0" i="0" u="none" strike="noStrike" cap="none" normalizeH="0" baseline="0" smtClean="0">
                          <a:ln>
                            <a:noFill/>
                          </a:ln>
                          <a:solidFill>
                            <a:srgbClr val="000000"/>
                          </a:solidFill>
                          <a:effectLst/>
                          <a:latin typeface="ＭＳ Ｐゴシック" pitchFamily="50" charset="-128"/>
                          <a:ea typeface="ＭＳ Ｐゴシック" pitchFamily="50" charset="-128"/>
                        </a:rPr>
                        <a:t>4</a:t>
                      </a: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年</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20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海技士コース</a:t>
                      </a: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免許講習</a:t>
                      </a: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55605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並列</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4/4-5.8-9,11-12</a:t>
                      </a:r>
                      <a:b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b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8/7-9/28</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洋上技術特別実習（海技士）</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185</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ＭＳ Ｐゴシック" pitchFamily="50" charset="-128"/>
                          <a:ea typeface="ＭＳ Ｐゴシック" pitchFamily="50" charset="-128"/>
                        </a:rPr>
                        <a:t>120</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大学院水産学研究科</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海技士資格取得希望者</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73891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並列</a:t>
                      </a:r>
                      <a:endParaRPr kumimoji="1" lang="ja-JP" altLang="en-US" sz="1200" b="0" i="0" u="none" strike="noStrike" cap="none" normalizeH="0" baseline="0" smtClean="0">
                        <a:ln>
                          <a:noFill/>
                        </a:ln>
                        <a:solidFill>
                          <a:srgbClr val="FF0000"/>
                        </a:solidFill>
                        <a:effectLst/>
                        <a:latin typeface="ＭＳ Ｐゴシック" pitchFamily="50" charset="-128"/>
                        <a:ea typeface="ＭＳ Ｐゴシック" pitchFamily="50" charset="-128"/>
                      </a:endParaRP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鹿児島大学水産学部</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FF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大学院基礎乗船実習</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FF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7</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大学院水産学研究科</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FF0000"/>
                          </a:solidFill>
                          <a:effectLst/>
                          <a:latin typeface="ＭＳ Ｐゴシック" pitchFamily="50" charset="-128"/>
                          <a:ea typeface="ＭＳ Ｐゴシック" pitchFamily="50" charset="-128"/>
                        </a:rPr>
                        <a:t>　</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水産学研究科学生の</a:t>
                      </a:r>
                      <a:b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領域別基礎的乗船実習</a:t>
                      </a:r>
                    </a:p>
                  </a:txBody>
                  <a:tcPr marL="9327" marR="9327" marT="93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204995">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白地が余席有り</a:t>
                      </a:r>
                    </a:p>
                  </a:txBody>
                  <a:tcPr marL="9327" marR="9327" marT="932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合計日数　</a:t>
                      </a:r>
                    </a:p>
                  </a:txBody>
                  <a:tcPr marL="9327" marR="9327" marT="932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264</a:t>
                      </a:r>
                    </a:p>
                  </a:txBody>
                  <a:tcPr marL="9327" marR="9327" marT="932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ＭＳ Ｐゴシック" pitchFamily="50" charset="-128"/>
                        </a:rPr>
                        <a:t>162</a:t>
                      </a:r>
                    </a:p>
                  </a:txBody>
                  <a:tcPr marL="9327" marR="9327" marT="932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ＭＳ Ｐゴシック" pitchFamily="50" charset="-128"/>
                          <a:ea typeface="ＭＳ Ｐゴシック" pitchFamily="50" charset="-128"/>
                        </a:rPr>
                        <a:t>〇印は必修、他は選択</a:t>
                      </a:r>
                    </a:p>
                  </a:txBody>
                  <a:tcPr marL="9327" marR="9327" marT="932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9327" marR="9327" marT="932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432563"/>
            <a:ext cx="12961620" cy="681832"/>
          </a:xfrm>
        </p:spPr>
        <p:txBody>
          <a:bodyPr/>
          <a:lstStyle/>
          <a:p>
            <a:pPr algn="l"/>
            <a:r>
              <a:rPr lang="ja-JP" altLang="en-US" sz="3200" b="1" dirty="0" smtClean="0">
                <a:solidFill>
                  <a:schemeClr val="tx2"/>
                </a:solidFill>
              </a:rPr>
              <a:t>就職先から見た練習船による実習の有効性</a:t>
            </a:r>
            <a:r>
              <a:rPr lang="ja-JP" altLang="en-US" sz="3200" dirty="0" smtClean="0">
                <a:solidFill>
                  <a:schemeClr val="tx2"/>
                </a:solidFill>
              </a:rPr>
              <a:t/>
            </a:r>
            <a:br>
              <a:rPr lang="ja-JP" altLang="en-US" sz="3200" dirty="0" smtClean="0">
                <a:solidFill>
                  <a:schemeClr val="tx2"/>
                </a:solidFill>
              </a:rPr>
            </a:br>
            <a:endParaRPr lang="ja-JP" altLang="en-US" sz="3200" dirty="0"/>
          </a:p>
        </p:txBody>
      </p:sp>
      <p:graphicFrame>
        <p:nvGraphicFramePr>
          <p:cNvPr id="4" name="Group 668"/>
          <p:cNvGraphicFramePr>
            <a:graphicFrameLocks noGrp="1"/>
          </p:cNvGraphicFramePr>
          <p:nvPr>
            <p:ph/>
          </p:nvPr>
        </p:nvGraphicFramePr>
        <p:xfrm>
          <a:off x="562528" y="1350142"/>
          <a:ext cx="13326713" cy="9001186"/>
        </p:xfrm>
        <a:graphic>
          <a:graphicData uri="http://schemas.openxmlformats.org/drawingml/2006/table">
            <a:tbl>
              <a:tblPr/>
              <a:tblGrid>
                <a:gridCol w="2475327"/>
                <a:gridCol w="4091607"/>
                <a:gridCol w="6084690"/>
                <a:gridCol w="675089"/>
              </a:tblGrid>
              <a:tr h="52635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002060"/>
                          </a:solidFill>
                          <a:effectLst/>
                          <a:latin typeface="ＭＳ Ｐゴシック" pitchFamily="50" charset="-128"/>
                          <a:ea typeface="ＭＳ Ｐゴシック" pitchFamily="50" charset="-128"/>
                        </a:rPr>
                        <a:t>主な業種</a:t>
                      </a:r>
                      <a:endParaRPr kumimoji="1" lang="ja-JP" altLang="en-US" sz="1900" b="1"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002060"/>
                          </a:solidFill>
                          <a:effectLst/>
                          <a:latin typeface="ＭＳ Ｐゴシック" pitchFamily="50" charset="-128"/>
                          <a:ea typeface="ＭＳ Ｐゴシック" pitchFamily="50" charset="-128"/>
                        </a:rPr>
                        <a:t>乗船実習で与えられる知識等</a:t>
                      </a:r>
                      <a:endParaRPr kumimoji="1" lang="ja-JP" altLang="en-US" sz="1900" b="1"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002060"/>
                          </a:solidFill>
                          <a:effectLst/>
                          <a:latin typeface="ＭＳ Ｐゴシック" pitchFamily="50" charset="-128"/>
                          <a:ea typeface="ＭＳ Ｐゴシック" pitchFamily="50" charset="-128"/>
                        </a:rPr>
                        <a:t>乗船実習教育が生きる場面</a:t>
                      </a:r>
                      <a:endParaRPr kumimoji="1" lang="ja-JP" altLang="en-US" sz="1900" b="1"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kumimoji="1" lang="ja-JP" altLang="en-US"/>
                    </a:p>
                  </a:txBody>
                  <a:tcPr/>
                </a:tc>
              </a:tr>
              <a:tr h="82674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船舶運航技術者</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船舶運航技術、安全管理、国内法規の適用、国際公法の適用、通信実務</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船舶運航技術者にとって、乗船実習は資格取得上必要である。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408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船舶関連企業</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船舶運航技術、操業技術、安全管理、国内法規の適用、国際公法の適用</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船舶運航代理店、漁船造船業界では、船舶運航、漁業操業の現場経験が求められる。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9407">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漁業資器材関連企</a:t>
                      </a:r>
                    </a:p>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業</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漁具取扱い、操業技術、漁業技術改良、漁業関連規則の適用</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技術開発では洋上試験、営業では洋上デモを行うので、実習内容がほぼそのまま生かされる。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560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調査・アセスメント</a:t>
                      </a:r>
                      <a:endParaRPr kumimoji="1" lang="en-US" altLang="ja-JP" sz="1900" b="0" i="0" u="none" strike="noStrike" cap="none" normalizeH="0" baseline="0" dirty="0" smtClean="0">
                        <a:ln>
                          <a:noFill/>
                        </a:ln>
                        <a:solidFill>
                          <a:srgbClr val="002060"/>
                        </a:solidFill>
                        <a:effectLst/>
                        <a:latin typeface="ＭＳ Ｐゴシック" pitchFamily="50" charset="-128"/>
                        <a:ea typeface="ＭＳ Ｐゴシック"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企業、マリンレジャー</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海洋観測、水質分析、気象・海象観測、生物サンプリング</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野外活動が多く、実習内容がほぼそのまま生かされる。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560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水産教員、水産系</a:t>
                      </a:r>
                      <a:endParaRPr kumimoji="1" lang="en-US" altLang="ja-JP" sz="1900" b="0" i="0" u="none" strike="noStrike" cap="none" normalizeH="0" baseline="0" dirty="0" smtClean="0">
                        <a:ln>
                          <a:noFill/>
                        </a:ln>
                        <a:solidFill>
                          <a:srgbClr val="002060"/>
                        </a:solidFill>
                        <a:effectLst/>
                        <a:latin typeface="ＭＳ Ｐゴシック" pitchFamily="50" charset="-128"/>
                        <a:ea typeface="ＭＳ Ｐゴシック" pitchFamily="50" charset="-128"/>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公務員</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船舶運航技術、海洋観測、操業技術、生物サンプリング</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業務の一部は練習船・調査船上で行われるので、船上技術全般にわたる経験が生きる。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054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水産系研究機関</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smtClean="0">
                          <a:ln>
                            <a:noFill/>
                          </a:ln>
                          <a:solidFill>
                            <a:srgbClr val="002060"/>
                          </a:solidFill>
                          <a:effectLst/>
                          <a:latin typeface="ＭＳ Ｐゴシック" pitchFamily="50" charset="-128"/>
                          <a:ea typeface="ＭＳ Ｐゴシック" pitchFamily="50" charset="-128"/>
                        </a:rPr>
                        <a:t>専門分野の調査・実験</a:t>
                      </a:r>
                      <a:endParaRPr kumimoji="1" lang="ja-JP" altLang="en-US"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水産・海洋系のどの分野でも、研究のための調査、実験、試料採取の少なくとも一部は船上で行われる。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054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養殖業、飼育・資</a:t>
                      </a:r>
                      <a:endParaRPr kumimoji="1" lang="en-US" altLang="ja-JP" sz="1900" b="0" i="0" u="none" strike="noStrike" cap="none" normalizeH="0" baseline="0" dirty="0" smtClean="0">
                        <a:ln>
                          <a:noFill/>
                        </a:ln>
                        <a:solidFill>
                          <a:srgbClr val="002060"/>
                        </a:solidFill>
                        <a:effectLst/>
                        <a:latin typeface="ＭＳ Ｐゴシック" pitchFamily="50" charset="-128"/>
                        <a:ea typeface="ＭＳ Ｐゴシック" pitchFamily="50" charset="-128"/>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器材関連企業</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海洋生物調査、安全管理、海洋観測、水質分析、生物サンプリング</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長期乗船は少ないが、海上作業の業務は日常的にあるので、特に水質分析、安全確保などが生かされる。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5605">
                <a:tc>
                  <a:txBody>
                    <a:bodyPr/>
                    <a:lstStyle/>
                    <a:p>
                      <a:pPr marL="0" marR="0" lvl="0" indent="127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水産食品製造関連あるいは流通関連企業</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漁獲物一次処理、衛生管理、冷凍保蔵</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ＨＡＣＣＰ、トレーサビリティなどで食品製造・流通過程を扱う上で、原材料の生産現場を熟知している人材となる。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560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水産関連団体</a:t>
                      </a:r>
                      <a:endParaRPr kumimoji="1" lang="en-US" altLang="ja-JP" sz="1900" b="0" i="0" u="none" strike="noStrike" cap="none" normalizeH="0" baseline="0" dirty="0" smtClean="0">
                        <a:ln>
                          <a:noFill/>
                        </a:ln>
                        <a:solidFill>
                          <a:srgbClr val="002060"/>
                        </a:solidFill>
                        <a:effectLst/>
                        <a:latin typeface="ＭＳ Ｐゴシック" pitchFamily="50" charset="-128"/>
                        <a:ea typeface="ＭＳ Ｐゴシック" pitchFamily="50" charset="-128"/>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 （系統金融、漁協）</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洋上の基本実習、安全管理、その他業務に関係する内容</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業務の性格から、常に、海上現場を知っていることが要求される。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106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水産、海洋との関連性が低い一般企業</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洋上の基本実習、海洋観測、水質分析、それらを通した環境教育</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海上経験という特殊性から、多くの企業では、海、水産、船舶、水圏環境等に関する課題があれば常に専門家として期待される。</a:t>
                      </a:r>
                      <a:endParaRPr kumimoji="1" lang="ja-JP" altLang="en-US"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900" b="0" i="0" u="none" strike="noStrike" cap="none" normalizeH="0" baseline="0" dirty="0" smtClean="0">
                          <a:ln>
                            <a:noFill/>
                          </a:ln>
                          <a:solidFill>
                            <a:srgbClr val="002060"/>
                          </a:solidFill>
                          <a:effectLst/>
                          <a:latin typeface="ＭＳ Ｐゴシック" pitchFamily="50" charset="-128"/>
                          <a:ea typeface="ＭＳ Ｐゴシック" pitchFamily="50" charset="-128"/>
                        </a:rPr>
                        <a:t>△</a:t>
                      </a:r>
                      <a:endParaRPr kumimoji="1" lang="en-US" altLang="ja-JP" sz="1900" b="0" i="0" u="none" strike="noStrike" cap="none" normalizeH="0" baseline="0" dirty="0" smtClean="0">
                        <a:ln>
                          <a:noFill/>
                        </a:ln>
                        <a:solidFill>
                          <a:srgbClr val="002060"/>
                        </a:solidFill>
                        <a:effectLst/>
                        <a:latin typeface="Arial" charset="0"/>
                        <a:ea typeface="ＭＳ Ｐゴシック" pitchFamily="50" charset="-128"/>
                      </a:endParaRPr>
                    </a:p>
                  </a:txBody>
                  <a:tcPr marL="144017" marR="144017" marT="72009" marB="72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20093" y="4303316"/>
            <a:ext cx="12961620" cy="1025921"/>
          </a:xfrm>
        </p:spPr>
        <p:txBody>
          <a:bodyPr/>
          <a:lstStyle/>
          <a:p>
            <a:r>
              <a:rPr lang="en-US" altLang="ja-JP" sz="5900" dirty="0" smtClean="0">
                <a:solidFill>
                  <a:srgbClr val="002060"/>
                </a:solidFill>
              </a:rPr>
              <a:t>1. </a:t>
            </a:r>
            <a:r>
              <a:rPr lang="ja-JP" altLang="en-US" sz="5900" dirty="0" smtClean="0">
                <a:solidFill>
                  <a:srgbClr val="002060"/>
                </a:solidFill>
              </a:rPr>
              <a:t>代船建造の背景</a:t>
            </a:r>
            <a:endParaRPr lang="ja-JP" altLang="en-US" sz="59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7497" y="337512"/>
            <a:ext cx="13726812" cy="1012635"/>
          </a:xfrm>
        </p:spPr>
        <p:txBody>
          <a:bodyPr/>
          <a:lstStyle/>
          <a:p>
            <a:r>
              <a:rPr lang="ja-JP" altLang="en-US" dirty="0" smtClean="0">
                <a:solidFill>
                  <a:srgbClr val="002060"/>
                </a:solidFill>
              </a:rPr>
              <a:t>かごしま丸代船建造の背景</a:t>
            </a:r>
            <a:endParaRPr kumimoji="1" lang="ja-JP" altLang="en-US" dirty="0">
              <a:solidFill>
                <a:srgbClr val="002060"/>
              </a:solidFill>
            </a:endParaRPr>
          </a:p>
        </p:txBody>
      </p:sp>
      <p:sp>
        <p:nvSpPr>
          <p:cNvPr id="6" name="スライド番号プレースホルダ 5"/>
          <p:cNvSpPr>
            <a:spLocks noGrp="1"/>
          </p:cNvSpPr>
          <p:nvPr>
            <p:ph type="sldNum" sz="quarter" idx="12"/>
          </p:nvPr>
        </p:nvSpPr>
        <p:spPr/>
        <p:txBody>
          <a:bodyPr/>
          <a:lstStyle/>
          <a:p>
            <a:fld id="{ADFE68F2-1FFE-4285-8026-5E2436DF4C0B}" type="slidenum">
              <a:rPr kumimoji="1" lang="ja-JP" altLang="en-US" smtClean="0"/>
              <a:pPr/>
              <a:t>3</a:t>
            </a:fld>
            <a:endParaRPr kumimoji="1" lang="ja-JP" altLang="en-US"/>
          </a:p>
        </p:txBody>
      </p:sp>
      <p:graphicFrame>
        <p:nvGraphicFramePr>
          <p:cNvPr id="7" name="表 6"/>
          <p:cNvGraphicFramePr>
            <a:graphicFrameLocks noGrp="1"/>
          </p:cNvGraphicFramePr>
          <p:nvPr/>
        </p:nvGraphicFramePr>
        <p:xfrm>
          <a:off x="562525" y="2250260"/>
          <a:ext cx="13389268" cy="7538496"/>
        </p:xfrm>
        <a:graphic>
          <a:graphicData uri="http://schemas.openxmlformats.org/drawingml/2006/table">
            <a:tbl>
              <a:tblPr firstRow="1" bandRow="1">
                <a:tableStyleId>{5C22544A-7EE6-4342-B048-85BDC9FD1C3A}</a:tableStyleId>
              </a:tblPr>
              <a:tblGrid>
                <a:gridCol w="6975921"/>
                <a:gridCol w="6413347"/>
              </a:tblGrid>
              <a:tr h="1256416">
                <a:tc>
                  <a:txBody>
                    <a:bodyPr/>
                    <a:lstStyle/>
                    <a:p>
                      <a:pPr algn="l"/>
                      <a:r>
                        <a:rPr kumimoji="1" lang="ja-JP" altLang="en-US" sz="3700" dirty="0" smtClean="0">
                          <a:solidFill>
                            <a:srgbClr val="002060"/>
                          </a:solidFill>
                        </a:rPr>
                        <a:t>　　　　　建造推進の要因</a:t>
                      </a:r>
                      <a:endParaRPr kumimoji="1" lang="ja-JP" altLang="en-US" sz="3700" dirty="0">
                        <a:solidFill>
                          <a:srgbClr val="002060"/>
                        </a:solidFill>
                      </a:endParaRPr>
                    </a:p>
                  </a:txBody>
                  <a:tcPr marL="144017" marR="144017" marT="72009" marB="72009" anchor="ctr">
                    <a:lnL w="12700" cmpd="sng">
                      <a:noFill/>
                    </a:lnL>
                    <a:lnR w="12700" cmpd="sng">
                      <a:noFill/>
                    </a:lnR>
                    <a:lnT w="12700" cmpd="sng">
                      <a:noFill/>
                    </a:lnT>
                    <a:lnB w="3175" cap="flat" cmpd="sng" algn="ctr">
                      <a:no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3700" dirty="0" smtClean="0">
                          <a:solidFill>
                            <a:srgbClr val="002060"/>
                          </a:solidFill>
                        </a:rPr>
                        <a:t>　　　　建造抑制の要因</a:t>
                      </a:r>
                      <a:endParaRPr kumimoji="1" lang="ja-JP" altLang="en-US" sz="3700" dirty="0">
                        <a:solidFill>
                          <a:srgbClr val="002060"/>
                        </a:solidFill>
                      </a:endParaRPr>
                    </a:p>
                  </a:txBody>
                  <a:tcPr marL="144017" marR="144017" marT="72009" marB="72009" anchor="ctr">
                    <a:lnL w="12700" cmpd="sng">
                      <a:noFill/>
                    </a:lnL>
                    <a:lnR w="12700" cmpd="sng">
                      <a:noFill/>
                    </a:lnR>
                    <a:lnT w="12700" cmpd="sng">
                      <a:noFill/>
                    </a:lnT>
                    <a:lnB w="3175" cap="flat" cmpd="sng" algn="ctr">
                      <a:noFill/>
                      <a:prstDash val="solid"/>
                      <a:round/>
                      <a:headEnd type="none" w="med" len="med"/>
                      <a:tailEnd type="none" w="med" len="med"/>
                    </a:lnB>
                    <a:solidFill>
                      <a:schemeClr val="accent2">
                        <a:lumMod val="20000"/>
                        <a:lumOff val="80000"/>
                      </a:schemeClr>
                    </a:solidFill>
                  </a:tcPr>
                </a:tc>
              </a:tr>
              <a:tr h="1256416">
                <a:tc>
                  <a:txBody>
                    <a:bodyPr/>
                    <a:lstStyle/>
                    <a:p>
                      <a:pPr algn="l"/>
                      <a:r>
                        <a:rPr kumimoji="1" lang="ja-JP" altLang="en-US" sz="3200" b="1" dirty="0" smtClean="0">
                          <a:solidFill>
                            <a:srgbClr val="002060"/>
                          </a:solidFill>
                        </a:rPr>
                        <a:t>　</a:t>
                      </a:r>
                      <a:r>
                        <a:rPr kumimoji="1" lang="ja-JP" altLang="en-US" sz="3200" b="1" dirty="0" smtClean="0">
                          <a:solidFill>
                            <a:srgbClr val="002060"/>
                          </a:solidFill>
                          <a:hlinkClick r:id="rId3" action="ppaction://hlinksldjump"/>
                        </a:rPr>
                        <a:t>老朽化</a:t>
                      </a:r>
                      <a:r>
                        <a:rPr kumimoji="1" lang="ja-JP" altLang="en-US" sz="3200" b="1" baseline="0" dirty="0" smtClean="0">
                          <a:solidFill>
                            <a:srgbClr val="002060"/>
                          </a:solidFill>
                          <a:hlinkClick r:id="rId3" action="ppaction://hlinksldjump"/>
                        </a:rPr>
                        <a:t>、安全性の低下</a:t>
                      </a:r>
                      <a:endParaRPr kumimoji="1" lang="ja-JP" altLang="en-US" sz="3200" b="1" dirty="0">
                        <a:solidFill>
                          <a:srgbClr val="002060"/>
                        </a:solidFill>
                      </a:endParaRPr>
                    </a:p>
                  </a:txBody>
                  <a:tcPr marL="144017" marR="144017" marT="72009" marB="72009" anchor="ctr">
                    <a:lnL w="12700" cmpd="sng">
                      <a:noFill/>
                    </a:lnL>
                    <a:lnR w="12700" cmpd="sng">
                      <a:noFill/>
                    </a:lnR>
                    <a:lnT w="12700" cmpd="sng">
                      <a:noFill/>
                    </a:lnT>
                    <a:lnB w="3175" cap="flat" cmpd="sng" algn="ctr">
                      <a:noFill/>
                      <a:prstDash val="solid"/>
                      <a:round/>
                      <a:headEnd type="none" w="med" len="med"/>
                      <a:tailEnd type="none" w="med" len="med"/>
                    </a:lnB>
                    <a:noFill/>
                  </a:tcPr>
                </a:tc>
                <a:tc>
                  <a:txBody>
                    <a:bodyPr/>
                    <a:lstStyle/>
                    <a:p>
                      <a:r>
                        <a:rPr kumimoji="1" lang="ja-JP" altLang="en-US" sz="3200" b="1" dirty="0" smtClean="0">
                          <a:solidFill>
                            <a:srgbClr val="002060"/>
                          </a:solidFill>
                        </a:rPr>
                        <a:t>　運航日数、利用効率の不足</a:t>
                      </a:r>
                      <a:endParaRPr kumimoji="1" lang="ja-JP" altLang="en-US" sz="3200" b="1" dirty="0">
                        <a:solidFill>
                          <a:srgbClr val="002060"/>
                        </a:solidFill>
                      </a:endParaRPr>
                    </a:p>
                  </a:txBody>
                  <a:tcPr marL="144017" marR="144017" marT="72009" marB="72009" anchor="ctr">
                    <a:lnL w="12700" cmpd="sng">
                      <a:noFill/>
                    </a:lnL>
                    <a:lnR w="12700" cmpd="sng">
                      <a:noFill/>
                    </a:lnR>
                    <a:lnT w="12700" cmpd="sng">
                      <a:noFill/>
                    </a:lnT>
                    <a:lnB w="3175" cap="flat" cmpd="sng" algn="ctr">
                      <a:noFill/>
                      <a:prstDash val="solid"/>
                      <a:round/>
                      <a:headEnd type="none" w="med" len="med"/>
                      <a:tailEnd type="none" w="med" len="med"/>
                    </a:lnB>
                    <a:noFill/>
                  </a:tcPr>
                </a:tc>
              </a:tr>
              <a:tr h="1256416">
                <a:tc>
                  <a:txBody>
                    <a:bodyPr/>
                    <a:lstStyle/>
                    <a:p>
                      <a:pPr algn="l"/>
                      <a:r>
                        <a:rPr kumimoji="1" lang="ja-JP" altLang="en-US" sz="3200" b="1" dirty="0" smtClean="0">
                          <a:solidFill>
                            <a:srgbClr val="002060"/>
                          </a:solidFill>
                        </a:rPr>
                        <a:t>　</a:t>
                      </a:r>
                      <a:r>
                        <a:rPr kumimoji="1" lang="ja-JP" altLang="en-US" sz="3200" b="1" dirty="0" smtClean="0">
                          <a:solidFill>
                            <a:srgbClr val="002060"/>
                          </a:solidFill>
                          <a:hlinkClick r:id="rId4" action="ppaction://hlinksldjump"/>
                        </a:rPr>
                        <a:t>国際条約、環境対策からの必要性</a:t>
                      </a:r>
                      <a:endParaRPr kumimoji="1" lang="ja-JP" altLang="en-US" sz="3200" b="1" dirty="0">
                        <a:solidFill>
                          <a:srgbClr val="002060"/>
                        </a:solidFill>
                      </a:endParaRPr>
                    </a:p>
                  </a:txBody>
                  <a:tcPr marL="144017" marR="144017" marT="72009" marB="72009" anchor="ctr">
                    <a:lnL w="12700" cmpd="sng">
                      <a:noFill/>
                    </a:lnL>
                    <a:lnR w="12700" cmpd="sng">
                      <a:noFill/>
                    </a:lnR>
                    <a:lnT w="3175" cap="flat" cmpd="sng" algn="ctr">
                      <a:noFill/>
                      <a:prstDash val="solid"/>
                      <a:round/>
                      <a:headEnd type="none" w="med" len="med"/>
                      <a:tailEnd type="none" w="med" len="med"/>
                    </a:lnT>
                    <a:lnB w="12700" cmpd="sng">
                      <a:noFill/>
                    </a:lnB>
                    <a:noFill/>
                  </a:tcPr>
                </a:tc>
                <a:tc>
                  <a:txBody>
                    <a:bodyPr/>
                    <a:lstStyle/>
                    <a:p>
                      <a:r>
                        <a:rPr kumimoji="1" lang="ja-JP" altLang="en-US" sz="3200" b="1" dirty="0" smtClean="0">
                          <a:solidFill>
                            <a:srgbClr val="002060"/>
                          </a:solidFill>
                        </a:rPr>
                        <a:t>　運航経費、建造コストの上昇</a:t>
                      </a:r>
                      <a:endParaRPr kumimoji="1" lang="ja-JP" altLang="en-US" sz="3200" b="1" dirty="0">
                        <a:solidFill>
                          <a:srgbClr val="002060"/>
                        </a:solidFill>
                      </a:endParaRPr>
                    </a:p>
                  </a:txBody>
                  <a:tcPr marL="144017" marR="144017" marT="72009" marB="72009" anchor="ctr">
                    <a:lnL w="12700" cmpd="sng">
                      <a:noFill/>
                    </a:lnL>
                    <a:lnR w="12700" cmpd="sng">
                      <a:noFill/>
                    </a:lnR>
                    <a:lnT w="3175" cap="flat" cmpd="sng" algn="ctr">
                      <a:noFill/>
                      <a:prstDash val="solid"/>
                      <a:round/>
                      <a:headEnd type="none" w="med" len="med"/>
                      <a:tailEnd type="none" w="med" len="med"/>
                    </a:lnT>
                    <a:lnB w="12700" cmpd="sng">
                      <a:noFill/>
                    </a:lnB>
                    <a:noFill/>
                  </a:tcPr>
                </a:tc>
              </a:tr>
              <a:tr h="1256416">
                <a:tc>
                  <a:txBody>
                    <a:bodyPr/>
                    <a:lstStyle/>
                    <a:p>
                      <a:pPr algn="l"/>
                      <a:r>
                        <a:rPr kumimoji="1" lang="ja-JP" altLang="en-US" sz="3200" b="1" dirty="0" smtClean="0">
                          <a:solidFill>
                            <a:srgbClr val="002060"/>
                          </a:solidFill>
                        </a:rPr>
                        <a:t>　</a:t>
                      </a:r>
                      <a:r>
                        <a:rPr kumimoji="1" lang="ja-JP" altLang="en-US" sz="3200" b="1" dirty="0" smtClean="0">
                          <a:solidFill>
                            <a:srgbClr val="002060"/>
                          </a:solidFill>
                          <a:hlinkClick r:id="rId5" action="ppaction://hlinksldjump"/>
                        </a:rPr>
                        <a:t>海洋基本法、資源管理</a:t>
                      </a:r>
                      <a:endParaRPr kumimoji="1" lang="ja-JP" altLang="en-US" sz="3200" b="1" dirty="0">
                        <a:solidFill>
                          <a:srgbClr val="002060"/>
                        </a:solidFill>
                      </a:endParaRPr>
                    </a:p>
                  </a:txBody>
                  <a:tcPr marL="144017" marR="144017" marT="72009" marB="72009" anchor="ctr">
                    <a:lnL w="12700" cmpd="sng">
                      <a:noFill/>
                    </a:lnL>
                    <a:lnR w="12700" cmpd="sng">
                      <a:noFill/>
                    </a:lnR>
                    <a:lnT w="12700" cmpd="sng">
                      <a:noFill/>
                    </a:lnT>
                    <a:lnB w="12700" cmpd="sng">
                      <a:noFill/>
                    </a:lnB>
                    <a:noFill/>
                  </a:tcPr>
                </a:tc>
                <a:tc>
                  <a:txBody>
                    <a:bodyPr/>
                    <a:lstStyle/>
                    <a:p>
                      <a:r>
                        <a:rPr kumimoji="1" lang="ja-JP" altLang="en-US" sz="3200" b="1" dirty="0" smtClean="0">
                          <a:solidFill>
                            <a:srgbClr val="002060"/>
                          </a:solidFill>
                        </a:rPr>
                        <a:t>　就職状況、漁獲規制</a:t>
                      </a:r>
                      <a:endParaRPr kumimoji="1" lang="ja-JP" altLang="en-US" sz="3200" b="1" dirty="0">
                        <a:solidFill>
                          <a:srgbClr val="002060"/>
                        </a:solidFill>
                      </a:endParaRPr>
                    </a:p>
                  </a:txBody>
                  <a:tcPr marL="144017" marR="144017" marT="72009" marB="72009" anchor="ctr">
                    <a:lnL w="12700" cmpd="sng">
                      <a:noFill/>
                    </a:lnL>
                    <a:lnR w="12700" cmpd="sng">
                      <a:noFill/>
                    </a:lnR>
                    <a:lnT w="12700" cmpd="sng">
                      <a:noFill/>
                    </a:lnT>
                    <a:lnB w="12700" cmpd="sng">
                      <a:noFill/>
                    </a:lnB>
                    <a:noFill/>
                  </a:tcPr>
                </a:tc>
              </a:tr>
              <a:tr h="12564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rgbClr val="002060"/>
                          </a:solidFill>
                        </a:rPr>
                        <a:t>　</a:t>
                      </a:r>
                      <a:r>
                        <a:rPr kumimoji="1" lang="ja-JP" altLang="en-US" sz="3200" b="1" dirty="0" smtClean="0">
                          <a:solidFill>
                            <a:srgbClr val="002060"/>
                          </a:solidFill>
                          <a:hlinkClick r:id="rId6" action="ppaction://hlinksldjump"/>
                        </a:rPr>
                        <a:t>世界</a:t>
                      </a:r>
                      <a:r>
                        <a:rPr kumimoji="1" lang="en-US" altLang="ja-JP" sz="3200" b="1" dirty="0" smtClean="0">
                          <a:solidFill>
                            <a:srgbClr val="002060"/>
                          </a:solidFill>
                          <a:hlinkClick r:id="rId6" action="ppaction://hlinksldjump"/>
                        </a:rPr>
                        <a:t>6</a:t>
                      </a:r>
                      <a:r>
                        <a:rPr kumimoji="1" lang="ja-JP" altLang="en-US" sz="3200" b="1" dirty="0" smtClean="0">
                          <a:solidFill>
                            <a:srgbClr val="002060"/>
                          </a:solidFill>
                          <a:hlinkClick r:id="rId6" action="ppaction://hlinksldjump"/>
                        </a:rPr>
                        <a:t>位のＥＥＺ （排他的経済水域）</a:t>
                      </a:r>
                      <a:endParaRPr kumimoji="1" lang="ja-JP" altLang="en-US" sz="3200" b="1" dirty="0" smtClean="0">
                        <a:solidFill>
                          <a:srgbClr val="002060"/>
                        </a:solidFill>
                      </a:endParaRPr>
                    </a:p>
                  </a:txBody>
                  <a:tcPr marL="144017" marR="144017" marT="72009" marB="72009" anchor="ctr">
                    <a:lnL w="12700" cmpd="sng">
                      <a:noFill/>
                    </a:lnL>
                    <a:lnR w="12700" cmpd="sng">
                      <a:noFill/>
                    </a:lnR>
                    <a:lnT w="12700" cmpd="sng">
                      <a:noFill/>
                    </a:lnT>
                    <a:lnB w="12700" cmpd="sng">
                      <a:no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rgbClr val="002060"/>
                          </a:solidFill>
                        </a:rPr>
                        <a:t>　学生の志向</a:t>
                      </a:r>
                    </a:p>
                  </a:txBody>
                  <a:tcPr marL="144017" marR="144017" marT="72009" marB="72009" anchor="ctr">
                    <a:lnL w="12700" cmpd="sng">
                      <a:noFill/>
                    </a:lnL>
                    <a:lnR w="12700" cmpd="sng">
                      <a:noFill/>
                    </a:lnR>
                    <a:lnT w="12700" cmpd="sng">
                      <a:noFill/>
                    </a:lnT>
                    <a:lnB w="12700" cmpd="sng">
                      <a:noFill/>
                    </a:lnB>
                    <a:noFill/>
                  </a:tcPr>
                </a:tc>
              </a:tr>
              <a:tr h="1256416">
                <a:tc>
                  <a:txBody>
                    <a:bodyPr/>
                    <a:lstStyle/>
                    <a:p>
                      <a:pPr algn="l"/>
                      <a:r>
                        <a:rPr kumimoji="1" lang="ja-JP" altLang="en-US" sz="3200" b="1" dirty="0" smtClean="0">
                          <a:solidFill>
                            <a:srgbClr val="002060"/>
                          </a:solidFill>
                        </a:rPr>
                        <a:t>　</a:t>
                      </a:r>
                      <a:r>
                        <a:rPr kumimoji="1" lang="ja-JP" altLang="en-US" sz="3200" b="1" dirty="0" smtClean="0">
                          <a:solidFill>
                            <a:srgbClr val="002060"/>
                          </a:solidFill>
                          <a:hlinkClick r:id="rId7" action="ppaction://hlinksldjump"/>
                        </a:rPr>
                        <a:t>研究船の不足</a:t>
                      </a:r>
                      <a:endParaRPr kumimoji="1" lang="ja-JP" altLang="en-US" sz="3200" b="1" dirty="0">
                        <a:solidFill>
                          <a:srgbClr val="002060"/>
                        </a:solidFill>
                      </a:endParaRPr>
                    </a:p>
                  </a:txBody>
                  <a:tcPr marL="144017" marR="144017" marT="72009" marB="72009" anchor="ctr">
                    <a:lnL w="12700" cmpd="sng">
                      <a:noFill/>
                    </a:lnL>
                    <a:lnR w="12700" cmpd="sng">
                      <a:noFill/>
                    </a:lnR>
                    <a:lnT w="12700" cmpd="sng">
                      <a:noFill/>
                    </a:lnT>
                    <a:lnB w="12700" cmpd="sng">
                      <a:no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rgbClr val="002060"/>
                          </a:solidFill>
                        </a:rPr>
                        <a:t>　練習教育船としての社会的ニーズ</a:t>
                      </a:r>
                      <a:endParaRPr kumimoji="1" lang="en-US" altLang="ja-JP" sz="3200" b="1" dirty="0" smtClean="0">
                        <a:solidFill>
                          <a:srgbClr val="002060"/>
                        </a:solidFill>
                      </a:endParaRPr>
                    </a:p>
                  </a:txBody>
                  <a:tcPr marL="144017" marR="144017" marT="72009" marB="72009" anchor="ctr">
                    <a:lnL w="12700" cmpd="sng">
                      <a:noFill/>
                    </a:lnL>
                    <a:lnR w="12700" cmpd="sng">
                      <a:noFill/>
                    </a:lnR>
                    <a:lnT w="12700" cmpd="sng">
                      <a:noFill/>
                    </a:lnT>
                    <a:lnB w="12700" cmpd="sng">
                      <a:noFill/>
                    </a:lnB>
                    <a:noFill/>
                  </a:tcPr>
                </a:tc>
              </a:tr>
            </a:tbl>
          </a:graphicData>
        </a:graphic>
      </p:graphicFrame>
      <p:sp>
        <p:nvSpPr>
          <p:cNvPr id="8" name="左右矢印 7"/>
          <p:cNvSpPr/>
          <p:nvPr/>
        </p:nvSpPr>
        <p:spPr>
          <a:xfrm>
            <a:off x="6700834" y="2587808"/>
            <a:ext cx="1687723" cy="562576"/>
          </a:xfrm>
          <a:prstGeom prst="leftRightArrow">
            <a:avLst/>
          </a:prstGeom>
        </p:spPr>
        <p:style>
          <a:lnRef idx="1">
            <a:schemeClr val="dk1"/>
          </a:lnRef>
          <a:fillRef idx="2">
            <a:schemeClr val="dk1"/>
          </a:fillRef>
          <a:effectRef idx="1">
            <a:schemeClr val="dk1"/>
          </a:effectRef>
          <a:fontRef idx="minor">
            <a:schemeClr val="dk1"/>
          </a:fontRef>
        </p:style>
        <p:txBody>
          <a:bodyPr lIns="121917" tIns="60958" rIns="121917" bIns="60958"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316614"/>
            <a:ext cx="12961620" cy="779700"/>
          </a:xfrm>
        </p:spPr>
        <p:txBody>
          <a:bodyPr/>
          <a:lstStyle/>
          <a:p>
            <a:pPr algn="l"/>
            <a:r>
              <a:rPr kumimoji="1" lang="ja-JP" altLang="en-US" dirty="0" smtClean="0">
                <a:solidFill>
                  <a:srgbClr val="002060"/>
                </a:solidFill>
              </a:rPr>
              <a:t>かごしま丸の老朽化箇所</a:t>
            </a:r>
            <a:endParaRPr kumimoji="1" lang="ja-JP" altLang="en-US" dirty="0">
              <a:solidFill>
                <a:srgbClr val="002060"/>
              </a:solidFill>
            </a:endParaRPr>
          </a:p>
        </p:txBody>
      </p:sp>
      <p:pic>
        <p:nvPicPr>
          <p:cNvPr id="1027" name="Picture 3" descr="DSCF0106"/>
          <p:cNvPicPr>
            <a:picLocks noChangeAspect="1" noChangeArrowheads="1"/>
          </p:cNvPicPr>
          <p:nvPr/>
        </p:nvPicPr>
        <p:blipFill>
          <a:blip r:embed="rId2" cstate="print"/>
          <a:srcRect/>
          <a:stretch>
            <a:fillRect/>
          </a:stretch>
        </p:blipFill>
        <p:spPr bwMode="auto">
          <a:xfrm>
            <a:off x="4772312" y="6300795"/>
            <a:ext cx="4660233" cy="3118500"/>
          </a:xfrm>
          <a:prstGeom prst="rect">
            <a:avLst/>
          </a:prstGeom>
          <a:ln>
            <a:noFill/>
          </a:ln>
          <a:effectLst>
            <a:outerShdw blurRad="292100" dist="139700" dir="2700000" algn="tl" rotWithShape="0">
              <a:srgbClr val="333333">
                <a:alpha val="65000"/>
              </a:srgbClr>
            </a:outerShdw>
          </a:effectLst>
        </p:spPr>
      </p:pic>
      <p:pic>
        <p:nvPicPr>
          <p:cNvPr id="1026" name="Picture 2" descr="tanktop"/>
          <p:cNvPicPr>
            <a:picLocks noChangeAspect="1" noChangeArrowheads="1"/>
          </p:cNvPicPr>
          <p:nvPr/>
        </p:nvPicPr>
        <p:blipFill>
          <a:blip r:embed="rId3" cstate="print"/>
          <a:srcRect/>
          <a:stretch>
            <a:fillRect/>
          </a:stretch>
        </p:blipFill>
        <p:spPr bwMode="auto">
          <a:xfrm>
            <a:off x="9385423" y="1890587"/>
            <a:ext cx="4566373" cy="3118500"/>
          </a:xfrm>
          <a:prstGeom prst="rect">
            <a:avLst/>
          </a:prstGeom>
          <a:ln>
            <a:noFill/>
          </a:ln>
          <a:effectLst>
            <a:outerShdw blurRad="292100" dist="139700" dir="2700000" algn="tl" rotWithShape="0">
              <a:srgbClr val="333333">
                <a:alpha val="65000"/>
              </a:srgbClr>
            </a:outerShdw>
          </a:effectLst>
        </p:spPr>
      </p:pic>
      <p:pic>
        <p:nvPicPr>
          <p:cNvPr id="1025" name="Picture 1" descr="trawlwinch1188"/>
          <p:cNvPicPr>
            <a:picLocks noChangeAspect="1" noChangeArrowheads="1"/>
          </p:cNvPicPr>
          <p:nvPr/>
        </p:nvPicPr>
        <p:blipFill>
          <a:blip r:embed="rId4" cstate="print"/>
          <a:srcRect/>
          <a:stretch>
            <a:fillRect/>
          </a:stretch>
        </p:blipFill>
        <p:spPr bwMode="auto">
          <a:xfrm>
            <a:off x="609250" y="2228132"/>
            <a:ext cx="3789652" cy="2835000"/>
          </a:xfrm>
          <a:prstGeom prst="rect">
            <a:avLst/>
          </a:prstGeom>
          <a:ln>
            <a:noFill/>
          </a:ln>
          <a:effectLst>
            <a:outerShdw blurRad="292100" dist="139700" dir="2700000" algn="tl" rotWithShape="0">
              <a:srgbClr val="333333">
                <a:alpha val="65000"/>
              </a:srgbClr>
            </a:outerShdw>
          </a:effectLst>
        </p:spPr>
      </p:pic>
      <p:pic>
        <p:nvPicPr>
          <p:cNvPr id="1031" name="Picture 7" descr="trawlwinch0050"/>
          <p:cNvPicPr>
            <a:picLocks noChangeAspect="1" noChangeArrowheads="1"/>
          </p:cNvPicPr>
          <p:nvPr/>
        </p:nvPicPr>
        <p:blipFill>
          <a:blip r:embed="rId5" cstate="print"/>
          <a:srcRect/>
          <a:stretch>
            <a:fillRect/>
          </a:stretch>
        </p:blipFill>
        <p:spPr bwMode="auto">
          <a:xfrm>
            <a:off x="5109849" y="2228132"/>
            <a:ext cx="3789652" cy="2835000"/>
          </a:xfrm>
          <a:prstGeom prst="rect">
            <a:avLst/>
          </a:prstGeom>
          <a:ln>
            <a:noFill/>
          </a:ln>
          <a:effectLst>
            <a:outerShdw blurRad="292100" dist="139700" dir="2700000" algn="tl" rotWithShape="0">
              <a:srgbClr val="333333">
                <a:alpha val="65000"/>
              </a:srgbClr>
            </a:outerShdw>
          </a:effectLst>
        </p:spPr>
      </p:pic>
      <p:pic>
        <p:nvPicPr>
          <p:cNvPr id="1030" name="Picture 6" descr="windlass0054"/>
          <p:cNvPicPr>
            <a:picLocks noChangeAspect="1" noChangeArrowheads="1"/>
          </p:cNvPicPr>
          <p:nvPr/>
        </p:nvPicPr>
        <p:blipFill>
          <a:blip r:embed="rId6" cstate="print"/>
          <a:srcRect/>
          <a:stretch>
            <a:fillRect/>
          </a:stretch>
        </p:blipFill>
        <p:spPr bwMode="auto">
          <a:xfrm>
            <a:off x="496744" y="6353284"/>
            <a:ext cx="4168448" cy="3118500"/>
          </a:xfrm>
          <a:prstGeom prst="rect">
            <a:avLst/>
          </a:prstGeom>
          <a:ln>
            <a:noFill/>
          </a:ln>
          <a:effectLst>
            <a:outerShdw blurRad="292100" dist="139700" dir="2700000" algn="tl" rotWithShape="0">
              <a:srgbClr val="333333">
                <a:alpha val="65000"/>
              </a:srgbClr>
            </a:outerShdw>
          </a:effectLst>
        </p:spPr>
      </p:pic>
      <p:pic>
        <p:nvPicPr>
          <p:cNvPr id="1029" name="Picture 5" descr="pipe0056"/>
          <p:cNvPicPr>
            <a:picLocks noChangeAspect="1" noChangeArrowheads="1"/>
          </p:cNvPicPr>
          <p:nvPr/>
        </p:nvPicPr>
        <p:blipFill>
          <a:blip r:embed="rId7" cstate="print"/>
          <a:srcRect/>
          <a:stretch>
            <a:fillRect/>
          </a:stretch>
        </p:blipFill>
        <p:spPr bwMode="auto">
          <a:xfrm>
            <a:off x="9533790" y="6278667"/>
            <a:ext cx="4168620" cy="3118500"/>
          </a:xfrm>
          <a:prstGeom prst="rect">
            <a:avLst/>
          </a:prstGeom>
          <a:ln>
            <a:noFill/>
          </a:ln>
          <a:effectLst>
            <a:outerShdw blurRad="292100" dist="139700" dir="2700000" algn="tl" rotWithShape="0">
              <a:srgbClr val="333333">
                <a:alpha val="65000"/>
              </a:srgbClr>
            </a:outerShdw>
          </a:effectLst>
        </p:spPr>
      </p:pic>
      <p:pic>
        <p:nvPicPr>
          <p:cNvPr id="19" name="Picture 1" descr="trawlwinch1188"/>
          <p:cNvPicPr>
            <a:picLocks noChangeAspect="1" noChangeArrowheads="1"/>
          </p:cNvPicPr>
          <p:nvPr/>
        </p:nvPicPr>
        <p:blipFill>
          <a:blip r:embed="rId8" cstate="print"/>
          <a:srcRect/>
          <a:stretch>
            <a:fillRect/>
          </a:stretch>
        </p:blipFill>
        <p:spPr bwMode="auto">
          <a:xfrm>
            <a:off x="496742" y="1890587"/>
            <a:ext cx="4168620" cy="3118500"/>
          </a:xfrm>
          <a:prstGeom prst="rect">
            <a:avLst/>
          </a:prstGeom>
          <a:ln>
            <a:noFill/>
          </a:ln>
          <a:effectLst>
            <a:outerShdw blurRad="292100" dist="139700" dir="2700000" algn="tl" rotWithShape="0">
              <a:srgbClr val="333333">
                <a:alpha val="65000"/>
              </a:srgbClr>
            </a:outerShdw>
          </a:effectLst>
        </p:spPr>
      </p:pic>
      <p:pic>
        <p:nvPicPr>
          <p:cNvPr id="20" name="Picture 7" descr="trawlwinch0050"/>
          <p:cNvPicPr>
            <a:picLocks noChangeAspect="1" noChangeArrowheads="1"/>
          </p:cNvPicPr>
          <p:nvPr/>
        </p:nvPicPr>
        <p:blipFill>
          <a:blip r:embed="rId9" cstate="print"/>
          <a:srcRect/>
          <a:stretch>
            <a:fillRect/>
          </a:stretch>
        </p:blipFill>
        <p:spPr bwMode="auto">
          <a:xfrm>
            <a:off x="4997342" y="1890587"/>
            <a:ext cx="4168620" cy="3118500"/>
          </a:xfrm>
          <a:prstGeom prst="rect">
            <a:avLst/>
          </a:prstGeom>
          <a:ln>
            <a:noFill/>
          </a:ln>
          <a:effectLst>
            <a:outerShdw blurRad="292100" dist="139700" dir="2700000" algn="tl" rotWithShape="0">
              <a:srgbClr val="333333">
                <a:alpha val="65000"/>
              </a:srgbClr>
            </a:outerShdw>
          </a:effectLst>
        </p:spPr>
      </p:pic>
      <p:sp>
        <p:nvSpPr>
          <p:cNvPr id="21" name="対角する 2 つの角を切り取った四角形 20"/>
          <p:cNvSpPr/>
          <p:nvPr/>
        </p:nvSpPr>
        <p:spPr>
          <a:xfrm>
            <a:off x="946798" y="5266038"/>
            <a:ext cx="3375445" cy="5625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ja-JP" altLang="ja-JP" sz="1900" b="1" dirty="0" smtClean="0"/>
              <a:t>トロールウインチ台座</a:t>
            </a:r>
            <a:endParaRPr lang="ja-JP" altLang="en-US" sz="1900" b="1" dirty="0"/>
          </a:p>
        </p:txBody>
      </p:sp>
      <p:sp>
        <p:nvSpPr>
          <p:cNvPr id="22" name="対角する 2 つの角を切り取った四角形 21"/>
          <p:cNvSpPr/>
          <p:nvPr/>
        </p:nvSpPr>
        <p:spPr>
          <a:xfrm>
            <a:off x="5334875" y="5266038"/>
            <a:ext cx="3375445" cy="5625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ja-JP" altLang="ja-JP" sz="1900" b="1" dirty="0" smtClean="0"/>
              <a:t>ウインドラス台座</a:t>
            </a:r>
            <a:endParaRPr lang="ja-JP" altLang="en-US" sz="1900" b="1" dirty="0"/>
          </a:p>
        </p:txBody>
      </p:sp>
      <p:sp>
        <p:nvSpPr>
          <p:cNvPr id="23" name="対角する 2 つの角を切り取った四角形 22"/>
          <p:cNvSpPr/>
          <p:nvPr/>
        </p:nvSpPr>
        <p:spPr>
          <a:xfrm>
            <a:off x="10060499" y="5266038"/>
            <a:ext cx="3375445" cy="5625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ja-JP" altLang="ja-JP" sz="1900" b="1" dirty="0" smtClean="0"/>
              <a:t>機関室床鋼板の腐食</a:t>
            </a:r>
            <a:endParaRPr lang="ja-JP" altLang="en-US" sz="1900" b="1" dirty="0"/>
          </a:p>
        </p:txBody>
      </p:sp>
      <p:sp>
        <p:nvSpPr>
          <p:cNvPr id="24" name="対角する 2 つの角を切り取った四角形 23"/>
          <p:cNvSpPr/>
          <p:nvPr/>
        </p:nvSpPr>
        <p:spPr>
          <a:xfrm>
            <a:off x="1059311" y="9676246"/>
            <a:ext cx="3375445" cy="5625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ja-JP" altLang="ja-JP" sz="1900" b="1" dirty="0" smtClean="0"/>
              <a:t>ウインドラスフレーム</a:t>
            </a:r>
            <a:endParaRPr lang="ja-JP" altLang="en-US" sz="1900" b="1" dirty="0"/>
          </a:p>
        </p:txBody>
      </p:sp>
      <p:sp>
        <p:nvSpPr>
          <p:cNvPr id="25" name="対角する 2 つの角を切り取った四角形 24"/>
          <p:cNvSpPr/>
          <p:nvPr/>
        </p:nvSpPr>
        <p:spPr>
          <a:xfrm>
            <a:off x="5334876" y="9676246"/>
            <a:ext cx="3600475" cy="5625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ja-JP" altLang="ja-JP" sz="1900" b="1" dirty="0" smtClean="0"/>
              <a:t>船尾マストの腐食による穴</a:t>
            </a:r>
            <a:endParaRPr lang="ja-JP" altLang="en-US" sz="1900" b="1" dirty="0"/>
          </a:p>
        </p:txBody>
      </p:sp>
      <p:sp>
        <p:nvSpPr>
          <p:cNvPr id="26" name="対角する 2 つの角を切り取った四角形 25"/>
          <p:cNvSpPr/>
          <p:nvPr/>
        </p:nvSpPr>
        <p:spPr>
          <a:xfrm>
            <a:off x="9947984" y="9676246"/>
            <a:ext cx="3375445" cy="5625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ja-JP" altLang="ja-JP" sz="1900" b="1" dirty="0" smtClean="0"/>
              <a:t>汚物パイプの腐食漏水</a:t>
            </a:r>
            <a:endParaRPr lang="ja-JP" altLang="en-US" sz="1900" b="1" dirty="0"/>
          </a:p>
        </p:txBody>
      </p:sp>
      <p:sp>
        <p:nvSpPr>
          <p:cNvPr id="28" name="正方形/長方形 27">
            <a:hlinkClick r:id="rId10" action="ppaction://hlinksldjump"/>
          </p:cNvPr>
          <p:cNvSpPr/>
          <p:nvPr/>
        </p:nvSpPr>
        <p:spPr>
          <a:xfrm>
            <a:off x="0" y="1"/>
            <a:ext cx="14401800" cy="1080135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432562"/>
            <a:ext cx="12961620" cy="779700"/>
          </a:xfrm>
        </p:spPr>
        <p:txBody>
          <a:bodyPr/>
          <a:lstStyle/>
          <a:p>
            <a:pPr algn="l"/>
            <a:r>
              <a:rPr lang="ja-JP" altLang="en-US" b="1" dirty="0" smtClean="0">
                <a:solidFill>
                  <a:srgbClr val="002060"/>
                </a:solidFill>
              </a:rPr>
              <a:t>国際条約、環境対策からの必要性</a:t>
            </a:r>
            <a:endParaRPr kumimoji="1" lang="ja-JP" altLang="en-US" dirty="0"/>
          </a:p>
        </p:txBody>
      </p:sp>
      <p:sp>
        <p:nvSpPr>
          <p:cNvPr id="3" name="コンテンツ プレースホルダ 2"/>
          <p:cNvSpPr>
            <a:spLocks noGrp="1"/>
          </p:cNvSpPr>
          <p:nvPr>
            <p:ph idx="1"/>
          </p:nvPr>
        </p:nvSpPr>
        <p:spPr>
          <a:xfrm>
            <a:off x="720093" y="2362776"/>
            <a:ext cx="12961620" cy="7651010"/>
          </a:xfrm>
        </p:spPr>
        <p:txBody>
          <a:bodyPr>
            <a:normAutofit lnSpcReduction="10000"/>
          </a:bodyPr>
          <a:lstStyle/>
          <a:p>
            <a:r>
              <a:rPr lang="en-US" altLang="ja-JP" dirty="0" smtClean="0">
                <a:solidFill>
                  <a:srgbClr val="002060"/>
                </a:solidFill>
              </a:rPr>
              <a:t>STCW</a:t>
            </a:r>
            <a:r>
              <a:rPr lang="ja-JP" altLang="ja-JP" dirty="0" smtClean="0">
                <a:solidFill>
                  <a:srgbClr val="002060"/>
                </a:solidFill>
              </a:rPr>
              <a:t>条約と</a:t>
            </a:r>
            <a:r>
              <a:rPr lang="en-US" altLang="ja-JP" dirty="0" smtClean="0">
                <a:solidFill>
                  <a:srgbClr val="002060"/>
                </a:solidFill>
              </a:rPr>
              <a:t>SAR</a:t>
            </a:r>
            <a:r>
              <a:rPr lang="ja-JP" altLang="ja-JP" dirty="0" smtClean="0">
                <a:solidFill>
                  <a:srgbClr val="002060"/>
                </a:solidFill>
              </a:rPr>
              <a:t>条約（</a:t>
            </a:r>
            <a:r>
              <a:rPr lang="en-US" altLang="ja-JP" dirty="0" smtClean="0">
                <a:solidFill>
                  <a:srgbClr val="002060"/>
                </a:solidFill>
              </a:rPr>
              <a:t>GMDSS</a:t>
            </a:r>
            <a:r>
              <a:rPr lang="ja-JP" altLang="ja-JP" dirty="0" smtClean="0">
                <a:solidFill>
                  <a:srgbClr val="002060"/>
                </a:solidFill>
              </a:rPr>
              <a:t>）以降の海上安全に関する国際認識の変化</a:t>
            </a:r>
            <a:r>
              <a:rPr lang="en-US" altLang="ja-JP" dirty="0" smtClean="0">
                <a:solidFill>
                  <a:srgbClr val="002060"/>
                </a:solidFill>
              </a:rPr>
              <a:t/>
            </a:r>
            <a:br>
              <a:rPr lang="en-US" altLang="ja-JP" dirty="0" smtClean="0">
                <a:solidFill>
                  <a:srgbClr val="002060"/>
                </a:solidFill>
              </a:rPr>
            </a:br>
            <a:endParaRPr lang="ja-JP" altLang="ja-JP" dirty="0" smtClean="0">
              <a:solidFill>
                <a:srgbClr val="002060"/>
              </a:solidFill>
            </a:endParaRPr>
          </a:p>
          <a:p>
            <a:r>
              <a:rPr lang="ja-JP" altLang="ja-JP" dirty="0" smtClean="0">
                <a:solidFill>
                  <a:srgbClr val="002060"/>
                </a:solidFill>
              </a:rPr>
              <a:t>国連海洋法条約以降の魚類資源管理教育に対する設備の不備</a:t>
            </a:r>
            <a:r>
              <a:rPr lang="en-US" altLang="ja-JP" dirty="0" smtClean="0">
                <a:solidFill>
                  <a:srgbClr val="002060"/>
                </a:solidFill>
              </a:rPr>
              <a:t/>
            </a:r>
            <a:br>
              <a:rPr lang="en-US" altLang="ja-JP" dirty="0" smtClean="0">
                <a:solidFill>
                  <a:srgbClr val="002060"/>
                </a:solidFill>
              </a:rPr>
            </a:br>
            <a:endParaRPr lang="ja-JP" altLang="ja-JP" dirty="0" smtClean="0">
              <a:solidFill>
                <a:srgbClr val="002060"/>
              </a:solidFill>
            </a:endParaRPr>
          </a:p>
          <a:p>
            <a:r>
              <a:rPr lang="ja-JP" altLang="ja-JP" dirty="0" smtClean="0">
                <a:solidFill>
                  <a:srgbClr val="002060"/>
                </a:solidFill>
              </a:rPr>
              <a:t>港湾・沿岸環境保全に対応する設備が不十分</a:t>
            </a:r>
            <a:r>
              <a:rPr lang="en-US" altLang="ja-JP" dirty="0" smtClean="0">
                <a:solidFill>
                  <a:srgbClr val="002060"/>
                </a:solidFill>
              </a:rPr>
              <a:t/>
            </a:r>
            <a:br>
              <a:rPr lang="en-US" altLang="ja-JP" dirty="0" smtClean="0">
                <a:solidFill>
                  <a:srgbClr val="002060"/>
                </a:solidFill>
              </a:rPr>
            </a:br>
            <a:endParaRPr lang="ja-JP" altLang="ja-JP" dirty="0" smtClean="0">
              <a:solidFill>
                <a:srgbClr val="002060"/>
              </a:solidFill>
            </a:endParaRPr>
          </a:p>
          <a:p>
            <a:r>
              <a:rPr lang="ja-JP" altLang="ja-JP" dirty="0" smtClean="0">
                <a:solidFill>
                  <a:srgbClr val="002060"/>
                </a:solidFill>
              </a:rPr>
              <a:t>女子学生に対する設備の不備</a:t>
            </a:r>
            <a:r>
              <a:rPr lang="en-US" altLang="ja-JP" dirty="0" smtClean="0">
                <a:solidFill>
                  <a:srgbClr val="002060"/>
                </a:solidFill>
              </a:rPr>
              <a:t/>
            </a:r>
            <a:br>
              <a:rPr lang="en-US" altLang="ja-JP" dirty="0" smtClean="0">
                <a:solidFill>
                  <a:srgbClr val="002060"/>
                </a:solidFill>
              </a:rPr>
            </a:br>
            <a:endParaRPr lang="ja-JP" altLang="ja-JP" dirty="0" smtClean="0">
              <a:solidFill>
                <a:srgbClr val="002060"/>
              </a:solidFill>
            </a:endParaRPr>
          </a:p>
          <a:p>
            <a:r>
              <a:rPr lang="ja-JP" altLang="ja-JP" dirty="0" smtClean="0">
                <a:solidFill>
                  <a:srgbClr val="002060"/>
                </a:solidFill>
              </a:rPr>
              <a:t>情報通信設備の不備</a:t>
            </a:r>
          </a:p>
        </p:txBody>
      </p:sp>
      <p:sp>
        <p:nvSpPr>
          <p:cNvPr id="4" name="正方形/長方形 3">
            <a:hlinkClick r:id="rId2" action="ppaction://hlinksldjump"/>
          </p:cNvPr>
          <p:cNvSpPr/>
          <p:nvPr/>
        </p:nvSpPr>
        <p:spPr>
          <a:xfrm>
            <a:off x="0" y="1"/>
            <a:ext cx="14401800" cy="1080135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337508"/>
            <a:ext cx="12961620" cy="697627"/>
          </a:xfrm>
        </p:spPr>
        <p:txBody>
          <a:bodyPr/>
          <a:lstStyle/>
          <a:p>
            <a:pPr algn="l"/>
            <a:r>
              <a:rPr lang="ja-JP" altLang="en-US" sz="3700" dirty="0" smtClean="0"/>
              <a:t>海洋基本法のキーワード</a:t>
            </a:r>
            <a:endParaRPr lang="ja-JP" altLang="en-US" sz="3700" dirty="0"/>
          </a:p>
        </p:txBody>
      </p:sp>
      <p:graphicFrame>
        <p:nvGraphicFramePr>
          <p:cNvPr id="6" name="表 5"/>
          <p:cNvGraphicFramePr>
            <a:graphicFrameLocks noGrp="1"/>
          </p:cNvGraphicFramePr>
          <p:nvPr/>
        </p:nvGraphicFramePr>
        <p:xfrm>
          <a:off x="337502" y="1350143"/>
          <a:ext cx="13614296" cy="8776165"/>
        </p:xfrm>
        <a:graphic>
          <a:graphicData uri="http://schemas.openxmlformats.org/drawingml/2006/table">
            <a:tbl>
              <a:tblPr/>
              <a:tblGrid>
                <a:gridCol w="450060"/>
                <a:gridCol w="450060"/>
                <a:gridCol w="1800237"/>
                <a:gridCol w="10913939"/>
              </a:tblGrid>
              <a:tr h="784581">
                <a:tc rowSpan="3">
                  <a:txBody>
                    <a:bodyPr/>
                    <a:lstStyle/>
                    <a:p>
                      <a:pPr algn="ctr">
                        <a:spcAft>
                          <a:spcPts val="0"/>
                        </a:spcAft>
                      </a:pPr>
                      <a:r>
                        <a:rPr lang="ja-JP" sz="2500" b="1" kern="0" dirty="0">
                          <a:latin typeface="Century"/>
                          <a:ea typeface="ＭＳ 明朝"/>
                          <a:cs typeface="ＭＳ Ｐゴシック"/>
                        </a:rPr>
                        <a:t>第一章</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ja-JP" sz="2500" b="1" kern="0">
                          <a:latin typeface="Century"/>
                          <a:ea typeface="ＭＳ 明朝"/>
                          <a:cs typeface="ＭＳ Ｐゴシック"/>
                        </a:rPr>
                        <a:t>総則</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500" b="1" kern="0" dirty="0">
                          <a:latin typeface="Century"/>
                          <a:ea typeface="ＭＳ 明朝"/>
                          <a:cs typeface="ＭＳ Ｐゴシック"/>
                        </a:rPr>
                        <a:t>第一条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just">
                        <a:spcAft>
                          <a:spcPts val="0"/>
                        </a:spcAft>
                      </a:pPr>
                      <a:r>
                        <a:rPr lang="ja-JP" sz="2500" b="1" kern="0">
                          <a:latin typeface="Century"/>
                          <a:ea typeface="ＭＳ 明朝"/>
                          <a:cs typeface="ＭＳ Ｐゴシック"/>
                        </a:rPr>
                        <a:t>（目的）持続可能な開発及び利用，新たな海洋立国，海洋と人類の共生</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tcPr>
                </a:tc>
              </a:tr>
              <a:tr h="784581">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500" b="1" kern="0" dirty="0">
                          <a:latin typeface="Century"/>
                          <a:ea typeface="ＭＳ 明朝"/>
                          <a:cs typeface="ＭＳ Ｐゴシック"/>
                        </a:rPr>
                        <a:t>第四条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just">
                        <a:spcAft>
                          <a:spcPts val="0"/>
                        </a:spcAft>
                      </a:pPr>
                      <a:r>
                        <a:rPr lang="ja-JP" sz="2500" b="1" kern="0">
                          <a:latin typeface="Century"/>
                          <a:ea typeface="ＭＳ 明朝"/>
                          <a:cs typeface="ＭＳ Ｐゴシック"/>
                        </a:rPr>
                        <a:t>（</a:t>
                      </a:r>
                      <a:r>
                        <a:rPr lang="ja-JP" sz="2500" b="1" kern="0">
                          <a:solidFill>
                            <a:srgbClr val="FF0000"/>
                          </a:solidFill>
                          <a:latin typeface="Century"/>
                          <a:ea typeface="ＭＳ 明朝"/>
                          <a:cs typeface="ＭＳ Ｐゴシック"/>
                        </a:rPr>
                        <a:t>海洋に関する科学的知見の充実</a:t>
                      </a:r>
                      <a:r>
                        <a:rPr lang="ja-JP" sz="2500" b="1" kern="0">
                          <a:latin typeface="Century"/>
                          <a:ea typeface="ＭＳ 明朝"/>
                          <a:cs typeface="ＭＳ Ｐゴシック"/>
                        </a:rPr>
                        <a:t>）</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r h="62766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500" b="1" kern="0">
                          <a:latin typeface="Century"/>
                          <a:ea typeface="ＭＳ 明朝"/>
                          <a:cs typeface="ＭＳ Ｐゴシック"/>
                        </a:rPr>
                        <a:t>第六条</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500" b="1" kern="0">
                          <a:latin typeface="Century"/>
                          <a:ea typeface="ＭＳ 明朝"/>
                          <a:cs typeface="ＭＳ Ｐゴシック"/>
                        </a:rPr>
                        <a:t>（海洋の総合的管理）</a:t>
                      </a:r>
                      <a:r>
                        <a:rPr lang="ja-JP" sz="2500" b="1" kern="0">
                          <a:solidFill>
                            <a:srgbClr val="FF0000"/>
                          </a:solidFill>
                          <a:latin typeface="Century"/>
                          <a:ea typeface="ＭＳ 明朝"/>
                          <a:cs typeface="ＭＳ Ｐゴシック"/>
                        </a:rPr>
                        <a:t>海洋資源、海洋環境、海上交通、海洋の安全</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7664">
                <a:tc rowSpan="8">
                  <a:txBody>
                    <a:bodyPr/>
                    <a:lstStyle/>
                    <a:p>
                      <a:pPr algn="ctr">
                        <a:spcAft>
                          <a:spcPts val="0"/>
                        </a:spcAft>
                      </a:pPr>
                      <a:r>
                        <a:rPr lang="ja-JP" sz="2500" b="1" kern="0" dirty="0">
                          <a:latin typeface="Century"/>
                          <a:ea typeface="ＭＳ 明朝"/>
                          <a:cs typeface="ＭＳ Ｐゴシック"/>
                        </a:rPr>
                        <a:t>第三章</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a:spcAft>
                          <a:spcPts val="0"/>
                        </a:spcAft>
                      </a:pPr>
                      <a:r>
                        <a:rPr lang="ja-JP" sz="2500" b="1" kern="0" dirty="0">
                          <a:latin typeface="Century"/>
                          <a:ea typeface="ＭＳ 明朝"/>
                          <a:cs typeface="ＭＳ Ｐゴシック"/>
                        </a:rPr>
                        <a:t>基本的施策</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500" b="1" kern="0" dirty="0">
                          <a:latin typeface="Century"/>
                          <a:ea typeface="ＭＳ 明朝"/>
                          <a:cs typeface="ＭＳ Ｐゴシック"/>
                        </a:rPr>
                        <a:t>第十九条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just">
                        <a:spcAft>
                          <a:spcPts val="0"/>
                        </a:spcAft>
                      </a:pPr>
                      <a:r>
                        <a:rPr lang="ja-JP" sz="2500" b="1" kern="0">
                          <a:latin typeface="Century"/>
                          <a:ea typeface="ＭＳ 明朝"/>
                          <a:cs typeface="ＭＳ Ｐゴシック"/>
                        </a:rPr>
                        <a:t>（排他的経済水域等の開発等の推進）</a:t>
                      </a:r>
                      <a:r>
                        <a:rPr lang="ja-JP" sz="2500" b="1" kern="0">
                          <a:solidFill>
                            <a:srgbClr val="FF0000"/>
                          </a:solidFill>
                          <a:latin typeface="Century"/>
                          <a:ea typeface="ＭＳ 明朝"/>
                          <a:cs typeface="ＭＳ Ｐゴシック"/>
                        </a:rPr>
                        <a:t>大陸棚</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r>
              <a:tr h="62766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500" b="1" kern="0" dirty="0">
                          <a:latin typeface="Century"/>
                          <a:ea typeface="ＭＳ 明朝"/>
                          <a:cs typeface="ＭＳ Ｐゴシック"/>
                        </a:rPr>
                        <a:t>第二十条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just">
                        <a:spcAft>
                          <a:spcPts val="0"/>
                        </a:spcAft>
                      </a:pPr>
                      <a:r>
                        <a:rPr lang="ja-JP" sz="2500" b="1" kern="0">
                          <a:latin typeface="Century"/>
                          <a:ea typeface="ＭＳ 明朝"/>
                          <a:cs typeface="ＭＳ Ｐゴシック"/>
                        </a:rPr>
                        <a:t>（海上輸送の確保）</a:t>
                      </a:r>
                      <a:r>
                        <a:rPr lang="ja-JP" sz="2500" b="1" kern="0">
                          <a:solidFill>
                            <a:srgbClr val="FF0000"/>
                          </a:solidFill>
                          <a:latin typeface="Century"/>
                          <a:ea typeface="ＭＳ 明朝"/>
                          <a:cs typeface="ＭＳ Ｐゴシック"/>
                        </a:rPr>
                        <a:t>船員の育成及び確保</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r h="62766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500" b="1" kern="0" dirty="0">
                          <a:latin typeface="Century"/>
                          <a:ea typeface="ＭＳ 明朝"/>
                          <a:cs typeface="ＭＳ Ｐゴシック"/>
                        </a:rPr>
                        <a:t>第二十一条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just">
                        <a:spcAft>
                          <a:spcPts val="0"/>
                        </a:spcAft>
                      </a:pPr>
                      <a:r>
                        <a:rPr lang="ja-JP" sz="2500" b="1" kern="0">
                          <a:latin typeface="Century"/>
                          <a:ea typeface="ＭＳ 明朝"/>
                          <a:cs typeface="ＭＳ Ｐゴシック"/>
                        </a:rPr>
                        <a:t>（海洋の安全の確保）</a:t>
                      </a:r>
                      <a:r>
                        <a:rPr lang="ja-JP" sz="2500" b="1" kern="0">
                          <a:solidFill>
                            <a:srgbClr val="FF0000"/>
                          </a:solidFill>
                          <a:latin typeface="Century"/>
                          <a:ea typeface="ＭＳ 明朝"/>
                          <a:cs typeface="ＭＳ Ｐゴシック"/>
                        </a:rPr>
                        <a:t>海洋資源の開発及び利用</a:t>
                      </a:r>
                      <a:r>
                        <a:rPr lang="ja-JP" sz="2500" b="1" kern="0">
                          <a:latin typeface="Century"/>
                          <a:ea typeface="ＭＳ 明朝"/>
                          <a:cs typeface="ＭＳ Ｐゴシック"/>
                        </a:rPr>
                        <a:t>、</a:t>
                      </a:r>
                      <a:r>
                        <a:rPr lang="ja-JP" sz="2500" b="1" kern="0">
                          <a:solidFill>
                            <a:srgbClr val="FF0000"/>
                          </a:solidFill>
                          <a:latin typeface="Century"/>
                          <a:ea typeface="ＭＳ 明朝"/>
                          <a:cs typeface="ＭＳ Ｐゴシック"/>
                        </a:rPr>
                        <a:t>海上輸送等の安全</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r h="62766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500" b="1" kern="0" dirty="0">
                          <a:latin typeface="Century"/>
                          <a:ea typeface="ＭＳ 明朝"/>
                          <a:cs typeface="ＭＳ Ｐゴシック"/>
                        </a:rPr>
                        <a:t>第二十二条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just">
                        <a:spcAft>
                          <a:spcPts val="0"/>
                        </a:spcAft>
                      </a:pPr>
                      <a:r>
                        <a:rPr lang="ja-JP" sz="2500" b="1" kern="0">
                          <a:latin typeface="Century"/>
                          <a:ea typeface="ＭＳ 明朝"/>
                          <a:cs typeface="ＭＳ Ｐゴシック"/>
                        </a:rPr>
                        <a:t>（海洋調査の推進）</a:t>
                      </a:r>
                      <a:r>
                        <a:rPr lang="ja-JP" sz="2500" b="1" kern="0">
                          <a:solidFill>
                            <a:srgbClr val="FF0000"/>
                          </a:solidFill>
                          <a:latin typeface="Century"/>
                          <a:ea typeface="ＭＳ 明朝"/>
                          <a:cs typeface="ＭＳ Ｐゴシック"/>
                        </a:rPr>
                        <a:t>海洋の状況の把握</a:t>
                      </a:r>
                      <a:r>
                        <a:rPr lang="ja-JP" sz="2500" b="1" kern="0">
                          <a:latin typeface="Century"/>
                          <a:ea typeface="ＭＳ 明朝"/>
                          <a:cs typeface="ＭＳ Ｐゴシック"/>
                        </a:rPr>
                        <a:t>、</a:t>
                      </a:r>
                      <a:r>
                        <a:rPr lang="ja-JP" sz="2500" b="1" kern="0">
                          <a:solidFill>
                            <a:srgbClr val="FF0000"/>
                          </a:solidFill>
                          <a:latin typeface="Century"/>
                          <a:ea typeface="ＭＳ 明朝"/>
                          <a:cs typeface="ＭＳ Ｐゴシック"/>
                        </a:rPr>
                        <a:t>海洋調査に必要な監視、観測</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r h="1170841">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500" b="1" kern="0" dirty="0">
                          <a:latin typeface="Century"/>
                          <a:ea typeface="ＭＳ 明朝"/>
                          <a:cs typeface="ＭＳ Ｐゴシック"/>
                        </a:rPr>
                        <a:t>第二十三条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just">
                        <a:spcAft>
                          <a:spcPts val="0"/>
                        </a:spcAft>
                      </a:pPr>
                      <a:r>
                        <a:rPr lang="ja-JP" sz="2500" b="1" kern="0" dirty="0">
                          <a:latin typeface="Century"/>
                          <a:ea typeface="ＭＳ 明朝"/>
                          <a:cs typeface="ＭＳ Ｐゴシック"/>
                        </a:rPr>
                        <a:t>（海洋科学技術に関する研究開発の推進等）</a:t>
                      </a:r>
                      <a:r>
                        <a:rPr lang="ja-JP" sz="2500" b="1" kern="0" dirty="0">
                          <a:solidFill>
                            <a:srgbClr val="FF0000"/>
                          </a:solidFill>
                          <a:latin typeface="Century"/>
                          <a:ea typeface="ＭＳ 明朝"/>
                          <a:cs typeface="ＭＳ Ｐゴシック"/>
                        </a:rPr>
                        <a:t>研究体制の整備</a:t>
                      </a:r>
                      <a:r>
                        <a:rPr lang="ja-JP" sz="2500" b="1" kern="0" dirty="0">
                          <a:latin typeface="Century"/>
                          <a:ea typeface="ＭＳ 明朝"/>
                          <a:cs typeface="ＭＳ Ｐゴシック"/>
                        </a:rPr>
                        <a:t>、</a:t>
                      </a:r>
                      <a:r>
                        <a:rPr lang="ja-JP" sz="2500" b="1" kern="0" dirty="0">
                          <a:solidFill>
                            <a:srgbClr val="FF0000"/>
                          </a:solidFill>
                          <a:latin typeface="Century"/>
                          <a:ea typeface="ＭＳ 明朝"/>
                          <a:cs typeface="ＭＳ Ｐゴシック"/>
                        </a:rPr>
                        <a:t>研究開発の推進</a:t>
                      </a:r>
                      <a:r>
                        <a:rPr lang="ja-JP" sz="2500" b="1" kern="0" dirty="0">
                          <a:latin typeface="Century"/>
                          <a:ea typeface="ＭＳ 明朝"/>
                          <a:cs typeface="ＭＳ Ｐゴシック"/>
                        </a:rPr>
                        <a:t>、</a:t>
                      </a:r>
                      <a:r>
                        <a:rPr lang="ja-JP" sz="2500" b="1" kern="0" dirty="0">
                          <a:solidFill>
                            <a:srgbClr val="FF0000"/>
                          </a:solidFill>
                          <a:latin typeface="Century"/>
                          <a:ea typeface="ＭＳ 明朝"/>
                          <a:cs typeface="ＭＳ Ｐゴシック"/>
                        </a:rPr>
                        <a:t>研究者及び技術者の育成</a:t>
                      </a:r>
                      <a:r>
                        <a:rPr lang="ja-JP" sz="2500" b="1" kern="0" dirty="0">
                          <a:latin typeface="Century"/>
                          <a:ea typeface="ＭＳ 明朝"/>
                          <a:cs typeface="ＭＳ Ｐゴシック"/>
                        </a:rPr>
                        <a:t>、</a:t>
                      </a:r>
                      <a:r>
                        <a:rPr lang="ja-JP" sz="2500" b="1" kern="0" dirty="0">
                          <a:solidFill>
                            <a:srgbClr val="FF0000"/>
                          </a:solidFill>
                          <a:latin typeface="Century"/>
                          <a:ea typeface="ＭＳ 明朝"/>
                          <a:cs typeface="ＭＳ Ｐゴシック"/>
                        </a:rPr>
                        <a:t>試験研究機関、大学、民間等の</a:t>
                      </a:r>
                      <a:r>
                        <a:rPr lang="ja-JP" sz="2500" b="1" kern="0" dirty="0" smtClean="0">
                          <a:solidFill>
                            <a:srgbClr val="FF0000"/>
                          </a:solidFill>
                          <a:latin typeface="Century"/>
                          <a:ea typeface="ＭＳ 明朝"/>
                          <a:cs typeface="ＭＳ Ｐゴシック"/>
                        </a:rPr>
                        <a:t>連携強化</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r h="857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500" b="1" kern="0" dirty="0">
                          <a:latin typeface="Century"/>
                          <a:ea typeface="ＭＳ 明朝"/>
                          <a:cs typeface="ＭＳ Ｐゴシック"/>
                        </a:rPr>
                        <a:t>第二十六条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just">
                        <a:spcAft>
                          <a:spcPts val="0"/>
                        </a:spcAft>
                      </a:pPr>
                      <a:r>
                        <a:rPr lang="ja-JP" sz="2500" b="1" kern="0">
                          <a:solidFill>
                            <a:srgbClr val="FF0000"/>
                          </a:solidFill>
                          <a:latin typeface="Century"/>
                          <a:ea typeface="ＭＳ 明朝"/>
                          <a:cs typeface="ＭＳ Ｐゴシック"/>
                        </a:rPr>
                        <a:t>（離島）海岸等の保全、海洋資源の開発及び利用のための施設の整備、自然環境の保全</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r h="1086343">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500" b="1" kern="0" dirty="0">
                          <a:latin typeface="Century"/>
                          <a:ea typeface="ＭＳ 明朝"/>
                          <a:cs typeface="ＭＳ Ｐゴシック"/>
                        </a:rPr>
                        <a:t>第二十七条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just">
                        <a:spcAft>
                          <a:spcPts val="0"/>
                        </a:spcAft>
                      </a:pPr>
                      <a:r>
                        <a:rPr lang="ja-JP" sz="2500" b="1" kern="0">
                          <a:latin typeface="Century"/>
                          <a:ea typeface="ＭＳ 明朝"/>
                          <a:cs typeface="ＭＳ Ｐゴシック"/>
                        </a:rPr>
                        <a:t>（国際的な連携の確保及び国際協力の推進）</a:t>
                      </a:r>
                      <a:endParaRPr lang="ja-JP" sz="2500" b="1" kern="100">
                        <a:latin typeface="Century"/>
                        <a:ea typeface="ＭＳ 明朝"/>
                        <a:cs typeface="Times New Roman"/>
                      </a:endParaRPr>
                    </a:p>
                    <a:p>
                      <a:pPr algn="just">
                        <a:spcAft>
                          <a:spcPts val="0"/>
                        </a:spcAft>
                      </a:pPr>
                      <a:r>
                        <a:rPr lang="ja-JP" sz="2500" b="1" kern="0">
                          <a:solidFill>
                            <a:srgbClr val="FF0000"/>
                          </a:solidFill>
                          <a:latin typeface="Century"/>
                          <a:ea typeface="ＭＳ 明朝"/>
                          <a:cs typeface="ＭＳ Ｐゴシック"/>
                        </a:rPr>
                        <a:t>国際的な連携の確保</a:t>
                      </a:r>
                      <a:r>
                        <a:rPr lang="ja-JP" sz="2500" b="1" kern="0">
                          <a:latin typeface="Century"/>
                          <a:ea typeface="ＭＳ 明朝"/>
                          <a:cs typeface="ＭＳ Ｐゴシック"/>
                        </a:rPr>
                        <a:t>、</a:t>
                      </a:r>
                      <a:r>
                        <a:rPr lang="ja-JP" sz="2500" b="1" kern="0">
                          <a:solidFill>
                            <a:srgbClr val="FF0000"/>
                          </a:solidFill>
                          <a:latin typeface="Century"/>
                          <a:ea typeface="ＭＳ 明朝"/>
                          <a:cs typeface="ＭＳ Ｐゴシック"/>
                        </a:rPr>
                        <a:t>海洋資源</a:t>
                      </a:r>
                      <a:r>
                        <a:rPr lang="ja-JP" sz="2500" b="1" kern="0">
                          <a:latin typeface="Century"/>
                          <a:ea typeface="ＭＳ 明朝"/>
                          <a:cs typeface="ＭＳ Ｐゴシック"/>
                        </a:rPr>
                        <a:t>、</a:t>
                      </a:r>
                      <a:r>
                        <a:rPr lang="ja-JP" sz="2500" b="1" kern="0">
                          <a:solidFill>
                            <a:srgbClr val="FF0000"/>
                          </a:solidFill>
                          <a:latin typeface="Century"/>
                          <a:ea typeface="ＭＳ 明朝"/>
                          <a:cs typeface="ＭＳ Ｐゴシック"/>
                        </a:rPr>
                        <a:t>海洋環境</a:t>
                      </a:r>
                      <a:r>
                        <a:rPr lang="ja-JP" sz="2500" b="1" kern="0">
                          <a:latin typeface="Century"/>
                          <a:ea typeface="ＭＳ 明朝"/>
                          <a:cs typeface="ＭＳ Ｐゴシック"/>
                        </a:rPr>
                        <a:t>、</a:t>
                      </a:r>
                      <a:r>
                        <a:rPr lang="ja-JP" sz="2500" b="1" kern="0">
                          <a:solidFill>
                            <a:srgbClr val="FF0000"/>
                          </a:solidFill>
                          <a:latin typeface="Century"/>
                          <a:ea typeface="ＭＳ 明朝"/>
                          <a:cs typeface="ＭＳ Ｐゴシック"/>
                        </a:rPr>
                        <a:t>海洋調査</a:t>
                      </a:r>
                      <a:r>
                        <a:rPr lang="ja-JP" sz="2500" b="1" kern="0">
                          <a:latin typeface="Century"/>
                          <a:ea typeface="ＭＳ 明朝"/>
                          <a:cs typeface="ＭＳ Ｐゴシック"/>
                        </a:rPr>
                        <a:t>、</a:t>
                      </a:r>
                      <a:r>
                        <a:rPr lang="ja-JP" sz="2500" b="1" kern="0">
                          <a:solidFill>
                            <a:srgbClr val="FF0000"/>
                          </a:solidFill>
                          <a:latin typeface="Century"/>
                          <a:ea typeface="ＭＳ 明朝"/>
                          <a:cs typeface="ＭＳ Ｐゴシック"/>
                        </a:rPr>
                        <a:t>海洋科学技術</a:t>
                      </a:r>
                      <a:endParaRPr lang="ja-JP" sz="2500" b="1" kern="10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r h="953567">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500" b="1" kern="0" dirty="0">
                          <a:latin typeface="Century"/>
                          <a:ea typeface="ＭＳ 明朝"/>
                          <a:cs typeface="ＭＳ Ｐゴシック"/>
                        </a:rPr>
                        <a:t>第二十八条</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500" b="1" kern="0" dirty="0">
                          <a:latin typeface="Century"/>
                          <a:ea typeface="ＭＳ 明朝"/>
                          <a:cs typeface="ＭＳ Ｐゴシック"/>
                        </a:rPr>
                        <a:t>（</a:t>
                      </a:r>
                      <a:r>
                        <a:rPr lang="ja-JP" sz="2500" b="1" kern="0" dirty="0">
                          <a:solidFill>
                            <a:srgbClr val="FF0000"/>
                          </a:solidFill>
                          <a:latin typeface="Century"/>
                          <a:ea typeface="ＭＳ 明朝"/>
                          <a:cs typeface="ＭＳ Ｐゴシック"/>
                        </a:rPr>
                        <a:t>海洋に関する国民の理解の増進</a:t>
                      </a:r>
                      <a:r>
                        <a:rPr lang="ja-JP" sz="2500" b="1" kern="0" dirty="0">
                          <a:latin typeface="Century"/>
                          <a:ea typeface="ＭＳ 明朝"/>
                          <a:cs typeface="ＭＳ Ｐゴシック"/>
                        </a:rPr>
                        <a:t>等）</a:t>
                      </a:r>
                      <a:r>
                        <a:rPr lang="ja-JP" sz="2500" b="1" kern="0" dirty="0">
                          <a:solidFill>
                            <a:srgbClr val="FF0000"/>
                          </a:solidFill>
                          <a:latin typeface="Century"/>
                          <a:ea typeface="ＭＳ 明朝"/>
                          <a:cs typeface="ＭＳ Ｐゴシック"/>
                        </a:rPr>
                        <a:t>海洋に関する教育の推進</a:t>
                      </a:r>
                      <a:endParaRPr lang="ja-JP" sz="2500" b="1" kern="100" dirty="0">
                        <a:latin typeface="Century"/>
                        <a:ea typeface="ＭＳ 明朝"/>
                        <a:cs typeface="Times New Roman"/>
                      </a:endParaRPr>
                    </a:p>
                  </a:txBody>
                  <a:tcPr marL="56373" marR="56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正方形/長方形 7">
            <a:hlinkClick r:id="rId2" action="ppaction://hlinksldjump"/>
          </p:cNvPr>
          <p:cNvSpPr/>
          <p:nvPr/>
        </p:nvSpPr>
        <p:spPr>
          <a:xfrm>
            <a:off x="0" y="1"/>
            <a:ext cx="14401800" cy="1080135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93" y="432553"/>
            <a:ext cx="12961620" cy="697627"/>
          </a:xfrm>
        </p:spPr>
        <p:txBody>
          <a:bodyPr/>
          <a:lstStyle/>
          <a:p>
            <a:pPr algn="l"/>
            <a:r>
              <a:rPr lang="ja-JP" altLang="en-US" sz="3700" dirty="0" smtClean="0">
                <a:solidFill>
                  <a:srgbClr val="002060"/>
                </a:solidFill>
              </a:rPr>
              <a:t>排他的経済水域</a:t>
            </a:r>
            <a:endParaRPr lang="ja-JP" altLang="en-US" sz="3700" dirty="0">
              <a:solidFill>
                <a:srgbClr val="002060"/>
              </a:solidFill>
            </a:endParaRPr>
          </a:p>
        </p:txBody>
      </p:sp>
      <p:pic>
        <p:nvPicPr>
          <p:cNvPr id="22533" name="Picture 5"/>
          <p:cNvPicPr>
            <a:picLocks noChangeAspect="1" noChangeArrowheads="1"/>
          </p:cNvPicPr>
          <p:nvPr/>
        </p:nvPicPr>
        <p:blipFill>
          <a:blip r:embed="rId2" cstate="print"/>
          <a:srcRect/>
          <a:stretch>
            <a:fillRect/>
          </a:stretch>
        </p:blipFill>
        <p:spPr bwMode="auto">
          <a:xfrm>
            <a:off x="450011" y="1800202"/>
            <a:ext cx="7940335" cy="7988556"/>
          </a:xfrm>
          <a:prstGeom prst="rect">
            <a:avLst/>
          </a:prstGeom>
          <a:noFill/>
          <a:ln w="9525">
            <a:noFill/>
            <a:miter lim="800000"/>
            <a:headEnd/>
            <a:tailEnd/>
          </a:ln>
        </p:spPr>
      </p:pic>
      <p:graphicFrame>
        <p:nvGraphicFramePr>
          <p:cNvPr id="8" name="表 7"/>
          <p:cNvGraphicFramePr>
            <a:graphicFrameLocks noGrp="1"/>
          </p:cNvGraphicFramePr>
          <p:nvPr/>
        </p:nvGraphicFramePr>
        <p:xfrm>
          <a:off x="8663596" y="5400676"/>
          <a:ext cx="5400714" cy="4800600"/>
        </p:xfrm>
        <a:graphic>
          <a:graphicData uri="http://schemas.openxmlformats.org/drawingml/2006/table">
            <a:tbl>
              <a:tblPr firstRow="1" bandRow="1">
                <a:tableStyleId>{2D5ABB26-0587-4C30-8999-92F81FD0307C}</a:tableStyleId>
              </a:tblPr>
              <a:tblGrid>
                <a:gridCol w="2925387"/>
                <a:gridCol w="2475327"/>
              </a:tblGrid>
              <a:tr h="600075">
                <a:tc>
                  <a:txBody>
                    <a:bodyPr/>
                    <a:lstStyle/>
                    <a:p>
                      <a:r>
                        <a:rPr kumimoji="1" lang="ja-JP" altLang="en-US" sz="2900" dirty="0" smtClean="0"/>
                        <a:t>国土面積</a:t>
                      </a:r>
                      <a:endParaRPr kumimoji="1" lang="ja-JP" altLang="en-US" sz="2900" dirty="0"/>
                    </a:p>
                  </a:txBody>
                  <a:tcPr marL="144017" marR="144017" marT="72009" marB="72009"/>
                </a:tc>
                <a:tc>
                  <a:txBody>
                    <a:bodyPr/>
                    <a:lstStyle/>
                    <a:p>
                      <a:r>
                        <a:rPr kumimoji="1" lang="ja-JP" altLang="en-US" sz="2900" dirty="0" smtClean="0"/>
                        <a:t>約</a:t>
                      </a:r>
                      <a:r>
                        <a:rPr kumimoji="1" lang="en-US" altLang="ja-JP" sz="2900" dirty="0" smtClean="0"/>
                        <a:t>38</a:t>
                      </a:r>
                      <a:r>
                        <a:rPr kumimoji="1" lang="ja-JP" altLang="en-US" sz="2900" dirty="0" smtClean="0"/>
                        <a:t>万</a:t>
                      </a:r>
                      <a:r>
                        <a:rPr kumimoji="1" lang="en-US" altLang="ja-JP" sz="2900" dirty="0" smtClean="0"/>
                        <a:t>km</a:t>
                      </a:r>
                      <a:r>
                        <a:rPr kumimoji="1" lang="en-US" altLang="ja-JP" sz="2900" baseline="40000" dirty="0" smtClean="0"/>
                        <a:t>2</a:t>
                      </a:r>
                      <a:endParaRPr kumimoji="1" lang="ja-JP" altLang="en-US" sz="2900" baseline="40000" dirty="0"/>
                    </a:p>
                  </a:txBody>
                  <a:tcPr marL="144017" marR="144017" marT="72009" marB="72009"/>
                </a:tc>
              </a:tr>
              <a:tr h="600075">
                <a:tc>
                  <a:txBody>
                    <a:bodyPr/>
                    <a:lstStyle/>
                    <a:p>
                      <a:r>
                        <a:rPr kumimoji="1" lang="ja-JP" altLang="en-US" sz="2900" dirty="0" smtClean="0"/>
                        <a:t>領海（含：内水）</a:t>
                      </a:r>
                      <a:endParaRPr kumimoji="1" lang="ja-JP" altLang="en-US" sz="2900" dirty="0"/>
                    </a:p>
                  </a:txBody>
                  <a:tcPr marL="144017" marR="144017" marT="72009" marB="720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900" dirty="0" smtClean="0"/>
                        <a:t>約</a:t>
                      </a:r>
                      <a:r>
                        <a:rPr kumimoji="1" lang="en-US" altLang="ja-JP" sz="2900" dirty="0" smtClean="0"/>
                        <a:t>43</a:t>
                      </a:r>
                      <a:r>
                        <a:rPr kumimoji="1" lang="ja-JP" altLang="en-US" sz="2900" dirty="0" smtClean="0"/>
                        <a:t>万</a:t>
                      </a:r>
                      <a:r>
                        <a:rPr kumimoji="1" lang="en-US" altLang="ja-JP" sz="2900" dirty="0" smtClean="0"/>
                        <a:t>km</a:t>
                      </a:r>
                      <a:r>
                        <a:rPr kumimoji="1" lang="en-US" altLang="ja-JP" sz="2900" baseline="40000" dirty="0" smtClean="0"/>
                        <a:t>2</a:t>
                      </a:r>
                      <a:endParaRPr kumimoji="1" lang="ja-JP" altLang="en-US" sz="2900" baseline="40000" dirty="0" smtClean="0"/>
                    </a:p>
                  </a:txBody>
                  <a:tcPr marL="144017" marR="144017" marT="72009" marB="72009"/>
                </a:tc>
              </a:tr>
              <a:tr h="600075">
                <a:tc>
                  <a:txBody>
                    <a:bodyPr/>
                    <a:lstStyle/>
                    <a:p>
                      <a:r>
                        <a:rPr kumimoji="1" lang="ja-JP" altLang="en-US" sz="2900" dirty="0" smtClean="0"/>
                        <a:t>接続水域</a:t>
                      </a:r>
                      <a:endParaRPr kumimoji="1" lang="ja-JP" altLang="en-US" sz="2900" dirty="0"/>
                    </a:p>
                  </a:txBody>
                  <a:tcPr marL="144017" marR="144017" marT="72009" marB="72009"/>
                </a:tc>
                <a:tc>
                  <a:txBody>
                    <a:bodyPr/>
                    <a:lstStyle/>
                    <a:p>
                      <a:r>
                        <a:rPr kumimoji="1" lang="ja-JP" altLang="en-US" sz="2900" dirty="0" smtClean="0"/>
                        <a:t>約</a:t>
                      </a:r>
                      <a:r>
                        <a:rPr kumimoji="1" lang="en-US" altLang="ja-JP" sz="2900" dirty="0" smtClean="0"/>
                        <a:t>32</a:t>
                      </a:r>
                      <a:r>
                        <a:rPr kumimoji="1" lang="ja-JP" altLang="en-US" sz="2900" dirty="0" smtClean="0"/>
                        <a:t>万</a:t>
                      </a:r>
                      <a:r>
                        <a:rPr kumimoji="1" lang="en-US" altLang="ja-JP" sz="2900" dirty="0" smtClean="0"/>
                        <a:t>km</a:t>
                      </a:r>
                      <a:r>
                        <a:rPr kumimoji="1" lang="en-US" altLang="ja-JP" sz="2900" baseline="40000" dirty="0" smtClean="0"/>
                        <a:t>2</a:t>
                      </a:r>
                      <a:endParaRPr kumimoji="1" lang="ja-JP" altLang="en-US" sz="2900" dirty="0"/>
                    </a:p>
                  </a:txBody>
                  <a:tcPr marL="144017" marR="144017" marT="72009" marB="72009"/>
                </a:tc>
              </a:tr>
              <a:tr h="600075">
                <a:tc>
                  <a:txBody>
                    <a:bodyPr/>
                    <a:lstStyle/>
                    <a:p>
                      <a:r>
                        <a:rPr kumimoji="1" lang="ja-JP" altLang="en-US" sz="2900" dirty="0" smtClean="0"/>
                        <a:t>領海＋接続水域</a:t>
                      </a:r>
                      <a:endParaRPr kumimoji="1" lang="ja-JP" altLang="en-US" sz="2900" dirty="0"/>
                    </a:p>
                  </a:txBody>
                  <a:tcPr marL="144017" marR="144017" marT="72009" marB="72009"/>
                </a:tc>
                <a:tc>
                  <a:txBody>
                    <a:bodyPr/>
                    <a:lstStyle/>
                    <a:p>
                      <a:r>
                        <a:rPr kumimoji="1" lang="ja-JP" altLang="en-US" sz="2900" dirty="0" smtClean="0"/>
                        <a:t>約</a:t>
                      </a:r>
                      <a:r>
                        <a:rPr kumimoji="1" lang="en-US" altLang="ja-JP" sz="2900" dirty="0" smtClean="0"/>
                        <a:t>74</a:t>
                      </a:r>
                      <a:r>
                        <a:rPr kumimoji="1" lang="ja-JP" altLang="en-US" sz="2900" dirty="0" smtClean="0"/>
                        <a:t>万</a:t>
                      </a:r>
                      <a:r>
                        <a:rPr kumimoji="1" lang="en-US" altLang="ja-JP" sz="2900" dirty="0" smtClean="0"/>
                        <a:t>km</a:t>
                      </a:r>
                      <a:r>
                        <a:rPr kumimoji="1" lang="en-US" altLang="ja-JP" sz="2900" baseline="40000" dirty="0" smtClean="0"/>
                        <a:t>2</a:t>
                      </a:r>
                      <a:endParaRPr kumimoji="1" lang="ja-JP" altLang="en-US" sz="2900" dirty="0"/>
                    </a:p>
                  </a:txBody>
                  <a:tcPr marL="144017" marR="144017" marT="72009" marB="72009"/>
                </a:tc>
              </a:tr>
              <a:tr h="600075">
                <a:tc>
                  <a:txBody>
                    <a:bodyPr/>
                    <a:lstStyle/>
                    <a:p>
                      <a:r>
                        <a:rPr kumimoji="1" lang="ja-JP" altLang="en-US" sz="2900" dirty="0" smtClean="0"/>
                        <a:t>排他的経済水域</a:t>
                      </a:r>
                      <a:endParaRPr kumimoji="1" lang="ja-JP" altLang="en-US" sz="2900" dirty="0"/>
                    </a:p>
                  </a:txBody>
                  <a:tcPr marL="144017" marR="144017" marT="72009" marB="72009"/>
                </a:tc>
                <a:tc>
                  <a:txBody>
                    <a:bodyPr/>
                    <a:lstStyle/>
                    <a:p>
                      <a:r>
                        <a:rPr kumimoji="1" lang="ja-JP" altLang="en-US" sz="2900" dirty="0" smtClean="0"/>
                        <a:t>約</a:t>
                      </a:r>
                      <a:r>
                        <a:rPr kumimoji="1" lang="en-US" altLang="ja-JP" sz="2900" dirty="0" smtClean="0"/>
                        <a:t>405</a:t>
                      </a:r>
                      <a:r>
                        <a:rPr kumimoji="1" lang="ja-JP" altLang="en-US" sz="2900" dirty="0" smtClean="0"/>
                        <a:t>万</a:t>
                      </a:r>
                      <a:r>
                        <a:rPr kumimoji="1" lang="en-US" altLang="ja-JP" sz="2900" dirty="0" smtClean="0"/>
                        <a:t>km</a:t>
                      </a:r>
                      <a:r>
                        <a:rPr kumimoji="1" lang="en-US" altLang="ja-JP" sz="2900" baseline="40000" dirty="0" smtClean="0"/>
                        <a:t>2</a:t>
                      </a:r>
                      <a:endParaRPr kumimoji="1" lang="ja-JP" altLang="en-US" sz="2900" dirty="0"/>
                    </a:p>
                  </a:txBody>
                  <a:tcPr marL="144017" marR="144017" marT="72009" marB="72009"/>
                </a:tc>
              </a:tr>
              <a:tr h="600075">
                <a:tc>
                  <a:txBody>
                    <a:bodyPr/>
                    <a:lstStyle/>
                    <a:p>
                      <a:r>
                        <a:rPr kumimoji="1" lang="ja-JP" altLang="en-US" sz="2900" b="1" dirty="0" smtClean="0"/>
                        <a:t>領海＋ＥＥＺ</a:t>
                      </a:r>
                      <a:endParaRPr kumimoji="1" lang="ja-JP" altLang="en-US" sz="2900" b="1" dirty="0"/>
                    </a:p>
                  </a:txBody>
                  <a:tcPr marL="144017" marR="144017" marT="72009" marB="72009"/>
                </a:tc>
                <a:tc>
                  <a:txBody>
                    <a:bodyPr/>
                    <a:lstStyle/>
                    <a:p>
                      <a:r>
                        <a:rPr kumimoji="1" lang="ja-JP" altLang="en-US" sz="2900" b="1" dirty="0" smtClean="0"/>
                        <a:t>約</a:t>
                      </a:r>
                      <a:r>
                        <a:rPr kumimoji="1" lang="en-US" altLang="ja-JP" sz="2900" b="1" dirty="0" smtClean="0"/>
                        <a:t>447</a:t>
                      </a:r>
                      <a:r>
                        <a:rPr kumimoji="1" lang="ja-JP" altLang="en-US" sz="2900" b="1" dirty="0" smtClean="0"/>
                        <a:t>万</a:t>
                      </a:r>
                      <a:r>
                        <a:rPr kumimoji="1" lang="en-US" altLang="ja-JP" sz="2900" b="1" dirty="0" smtClean="0"/>
                        <a:t>km</a:t>
                      </a:r>
                      <a:r>
                        <a:rPr kumimoji="1" lang="en-US" altLang="ja-JP" sz="2900" b="1" baseline="40000" dirty="0" smtClean="0"/>
                        <a:t>2</a:t>
                      </a:r>
                      <a:endParaRPr kumimoji="1" lang="ja-JP" altLang="en-US" sz="2900" b="1" dirty="0"/>
                    </a:p>
                  </a:txBody>
                  <a:tcPr marL="144017" marR="144017" marT="72009" marB="72009"/>
                </a:tc>
              </a:tr>
              <a:tr h="600075">
                <a:tc>
                  <a:txBody>
                    <a:bodyPr/>
                    <a:lstStyle/>
                    <a:p>
                      <a:endParaRPr kumimoji="1" lang="ja-JP" altLang="en-US" sz="2900" dirty="0"/>
                    </a:p>
                  </a:txBody>
                  <a:tcPr marL="144017" marR="144017" marT="72009" marB="72009"/>
                </a:tc>
                <a:tc>
                  <a:txBody>
                    <a:bodyPr/>
                    <a:lstStyle/>
                    <a:p>
                      <a:r>
                        <a:rPr kumimoji="1" lang="ja-JP" altLang="en-US" sz="2900" b="1" dirty="0" smtClean="0"/>
                        <a:t>（世界第</a:t>
                      </a:r>
                      <a:r>
                        <a:rPr kumimoji="1" lang="en-US" altLang="ja-JP" sz="2900" b="1" dirty="0" smtClean="0"/>
                        <a:t>6</a:t>
                      </a:r>
                      <a:r>
                        <a:rPr kumimoji="1" lang="ja-JP" altLang="en-US" sz="2900" b="1" dirty="0" smtClean="0"/>
                        <a:t>位）</a:t>
                      </a:r>
                      <a:endParaRPr kumimoji="1" lang="ja-JP" altLang="en-US" sz="2900" b="1" dirty="0"/>
                    </a:p>
                  </a:txBody>
                  <a:tcPr marL="144017" marR="144017" marT="72009" marB="72009"/>
                </a:tc>
              </a:tr>
              <a:tr h="600075">
                <a:tc gridSpan="2">
                  <a:txBody>
                    <a:bodyPr/>
                    <a:lstStyle/>
                    <a:p>
                      <a:pPr algn="ctr"/>
                      <a:r>
                        <a:rPr kumimoji="1" lang="en-US" altLang="ja-JP" sz="2900" dirty="0" smtClean="0"/>
                        <a:t>2008/10 </a:t>
                      </a:r>
                      <a:r>
                        <a:rPr kumimoji="1" lang="ja-JP" altLang="en-US" sz="2900" dirty="0" smtClean="0"/>
                        <a:t>海上保安庁</a:t>
                      </a:r>
                      <a:endParaRPr kumimoji="1" lang="ja-JP" altLang="en-US" sz="2900" dirty="0"/>
                    </a:p>
                  </a:txBody>
                  <a:tcPr marL="144017" marR="144017" marT="72009" marB="72009"/>
                </a:tc>
                <a:tc hMerge="1">
                  <a:txBody>
                    <a:bodyPr/>
                    <a:lstStyle/>
                    <a:p>
                      <a:endParaRPr kumimoji="1" lang="ja-JP" altLang="en-US" dirty="0"/>
                    </a:p>
                  </a:txBody>
                  <a:tcPr/>
                </a:tc>
              </a:tr>
            </a:tbl>
          </a:graphicData>
        </a:graphic>
      </p:graphicFrame>
      <p:graphicFrame>
        <p:nvGraphicFramePr>
          <p:cNvPr id="9" name="表 8"/>
          <p:cNvGraphicFramePr>
            <a:graphicFrameLocks noGrp="1"/>
          </p:cNvGraphicFramePr>
          <p:nvPr/>
        </p:nvGraphicFramePr>
        <p:xfrm>
          <a:off x="9338685" y="1575170"/>
          <a:ext cx="4275565" cy="3600450"/>
        </p:xfrm>
        <a:graphic>
          <a:graphicData uri="http://schemas.openxmlformats.org/drawingml/2006/table">
            <a:tbl>
              <a:tblPr firstRow="1" bandRow="1">
                <a:tableStyleId>{2D5ABB26-0587-4C30-8999-92F81FD0307C}</a:tableStyleId>
              </a:tblPr>
              <a:tblGrid>
                <a:gridCol w="1006016"/>
                <a:gridCol w="3269549"/>
              </a:tblGrid>
              <a:tr h="600075">
                <a:tc>
                  <a:txBody>
                    <a:bodyPr/>
                    <a:lstStyle/>
                    <a:p>
                      <a:r>
                        <a:rPr kumimoji="1" lang="en-US" altLang="ja-JP" sz="2900" dirty="0" smtClean="0"/>
                        <a:t>1</a:t>
                      </a:r>
                      <a:r>
                        <a:rPr kumimoji="1" lang="ja-JP" altLang="en-US" sz="2900" dirty="0" smtClean="0"/>
                        <a:t>位</a:t>
                      </a:r>
                      <a:endParaRPr kumimoji="1" lang="ja-JP" altLang="en-US" sz="2900" dirty="0"/>
                    </a:p>
                  </a:txBody>
                  <a:tcPr marL="144017" marR="144017" marT="72009" marB="72009"/>
                </a:tc>
                <a:tc>
                  <a:txBody>
                    <a:bodyPr/>
                    <a:lstStyle/>
                    <a:p>
                      <a:r>
                        <a:rPr kumimoji="1" lang="ja-JP" altLang="en-US" sz="2900" dirty="0" smtClean="0"/>
                        <a:t>アメリカ</a:t>
                      </a:r>
                      <a:endParaRPr kumimoji="1" lang="ja-JP" altLang="en-US" sz="2900" dirty="0"/>
                    </a:p>
                  </a:txBody>
                  <a:tcPr marL="144017" marR="144017" marT="72009" marB="72009"/>
                </a:tc>
              </a:tr>
              <a:tr h="600075">
                <a:tc>
                  <a:txBody>
                    <a:bodyPr/>
                    <a:lstStyle/>
                    <a:p>
                      <a:r>
                        <a:rPr kumimoji="1" lang="en-US" altLang="ja-JP" sz="2900" dirty="0" smtClean="0"/>
                        <a:t>2</a:t>
                      </a:r>
                      <a:r>
                        <a:rPr kumimoji="1" lang="ja-JP" altLang="en-US" sz="2900" dirty="0" smtClean="0"/>
                        <a:t>位</a:t>
                      </a:r>
                      <a:endParaRPr kumimoji="1" lang="ja-JP" altLang="en-US" sz="2900" dirty="0"/>
                    </a:p>
                  </a:txBody>
                  <a:tcPr marL="144017" marR="144017" marT="72009" marB="72009"/>
                </a:tc>
                <a:tc>
                  <a:txBody>
                    <a:bodyPr/>
                    <a:lstStyle/>
                    <a:p>
                      <a:r>
                        <a:rPr kumimoji="1" lang="ja-JP" altLang="en-US" sz="2900" dirty="0" smtClean="0"/>
                        <a:t>オーストラリア</a:t>
                      </a:r>
                      <a:endParaRPr kumimoji="1" lang="ja-JP" altLang="en-US" sz="2900" dirty="0"/>
                    </a:p>
                  </a:txBody>
                  <a:tcPr marL="144017" marR="144017" marT="72009" marB="72009"/>
                </a:tc>
              </a:tr>
              <a:tr h="600075">
                <a:tc>
                  <a:txBody>
                    <a:bodyPr/>
                    <a:lstStyle/>
                    <a:p>
                      <a:r>
                        <a:rPr kumimoji="1" lang="en-US" altLang="ja-JP" sz="2900" dirty="0" smtClean="0"/>
                        <a:t>3</a:t>
                      </a:r>
                      <a:r>
                        <a:rPr kumimoji="1" lang="ja-JP" altLang="en-US" sz="2900" dirty="0" smtClean="0"/>
                        <a:t>位</a:t>
                      </a:r>
                      <a:endParaRPr kumimoji="1" lang="ja-JP" altLang="en-US" sz="2900" dirty="0"/>
                    </a:p>
                  </a:txBody>
                  <a:tcPr marL="144017" marR="144017" marT="72009" marB="72009"/>
                </a:tc>
                <a:tc>
                  <a:txBody>
                    <a:bodyPr/>
                    <a:lstStyle/>
                    <a:p>
                      <a:r>
                        <a:rPr kumimoji="1" lang="ja-JP" altLang="en-US" sz="2900" dirty="0" smtClean="0"/>
                        <a:t>インドネシア</a:t>
                      </a:r>
                      <a:endParaRPr kumimoji="1" lang="ja-JP" altLang="en-US" sz="2900" dirty="0"/>
                    </a:p>
                  </a:txBody>
                  <a:tcPr marL="144017" marR="144017" marT="72009" marB="72009"/>
                </a:tc>
              </a:tr>
              <a:tr h="600075">
                <a:tc>
                  <a:txBody>
                    <a:bodyPr/>
                    <a:lstStyle/>
                    <a:p>
                      <a:r>
                        <a:rPr kumimoji="1" lang="en-US" altLang="ja-JP" sz="2900" dirty="0" smtClean="0"/>
                        <a:t>4</a:t>
                      </a:r>
                      <a:r>
                        <a:rPr kumimoji="1" lang="ja-JP" altLang="en-US" sz="2900" dirty="0" smtClean="0"/>
                        <a:t>位</a:t>
                      </a:r>
                      <a:endParaRPr kumimoji="1" lang="ja-JP" altLang="en-US" sz="2900" dirty="0"/>
                    </a:p>
                  </a:txBody>
                  <a:tcPr marL="144017" marR="144017" marT="72009" marB="72009"/>
                </a:tc>
                <a:tc>
                  <a:txBody>
                    <a:bodyPr/>
                    <a:lstStyle/>
                    <a:p>
                      <a:r>
                        <a:rPr kumimoji="1" lang="ja-JP" altLang="en-US" sz="2900" dirty="0" smtClean="0"/>
                        <a:t>ニュージーランド</a:t>
                      </a:r>
                      <a:endParaRPr kumimoji="1" lang="ja-JP" altLang="en-US" sz="2900" dirty="0"/>
                    </a:p>
                  </a:txBody>
                  <a:tcPr marL="144017" marR="144017" marT="72009" marB="72009"/>
                </a:tc>
              </a:tr>
              <a:tr h="600075">
                <a:tc>
                  <a:txBody>
                    <a:bodyPr/>
                    <a:lstStyle/>
                    <a:p>
                      <a:r>
                        <a:rPr kumimoji="1" lang="en-US" altLang="ja-JP" sz="2900" dirty="0" smtClean="0"/>
                        <a:t>5</a:t>
                      </a:r>
                      <a:r>
                        <a:rPr kumimoji="1" lang="ja-JP" altLang="en-US" sz="2900" dirty="0" smtClean="0"/>
                        <a:t>位</a:t>
                      </a:r>
                      <a:endParaRPr kumimoji="1" lang="ja-JP" altLang="en-US" sz="2900" dirty="0"/>
                    </a:p>
                  </a:txBody>
                  <a:tcPr marL="144017" marR="144017" marT="72009" marB="72009"/>
                </a:tc>
                <a:tc>
                  <a:txBody>
                    <a:bodyPr/>
                    <a:lstStyle/>
                    <a:p>
                      <a:r>
                        <a:rPr kumimoji="1" lang="ja-JP" altLang="en-US" sz="2900" dirty="0" smtClean="0"/>
                        <a:t>カナダ</a:t>
                      </a:r>
                      <a:endParaRPr kumimoji="1" lang="ja-JP" altLang="en-US" sz="2900" dirty="0"/>
                    </a:p>
                  </a:txBody>
                  <a:tcPr marL="144017" marR="144017" marT="72009" marB="72009"/>
                </a:tc>
              </a:tr>
              <a:tr h="600075">
                <a:tc>
                  <a:txBody>
                    <a:bodyPr/>
                    <a:lstStyle/>
                    <a:p>
                      <a:r>
                        <a:rPr kumimoji="1" lang="en-US" altLang="ja-JP" sz="2900" dirty="0" smtClean="0"/>
                        <a:t>6</a:t>
                      </a:r>
                      <a:r>
                        <a:rPr kumimoji="1" lang="ja-JP" altLang="en-US" sz="2900" dirty="0" smtClean="0"/>
                        <a:t>位</a:t>
                      </a:r>
                      <a:endParaRPr kumimoji="1" lang="ja-JP" altLang="en-US" sz="2900" dirty="0"/>
                    </a:p>
                  </a:txBody>
                  <a:tcPr marL="144017" marR="144017" marT="72009" marB="72009"/>
                </a:tc>
                <a:tc>
                  <a:txBody>
                    <a:bodyPr/>
                    <a:lstStyle/>
                    <a:p>
                      <a:r>
                        <a:rPr kumimoji="1" lang="ja-JP" altLang="en-US" sz="2900" dirty="0" smtClean="0"/>
                        <a:t>日本</a:t>
                      </a:r>
                      <a:endParaRPr kumimoji="1" lang="ja-JP" altLang="en-US" sz="2900" dirty="0"/>
                    </a:p>
                  </a:txBody>
                  <a:tcPr marL="144017" marR="144017" marT="72009" marB="72009"/>
                </a:tc>
              </a:tr>
            </a:tbl>
          </a:graphicData>
        </a:graphic>
      </p:graphicFrame>
      <p:sp>
        <p:nvSpPr>
          <p:cNvPr id="10" name="正方形/長方形 9">
            <a:hlinkClick r:id="rId3" action="ppaction://hlinksldjump"/>
          </p:cNvPr>
          <p:cNvSpPr/>
          <p:nvPr/>
        </p:nvSpPr>
        <p:spPr>
          <a:xfrm>
            <a:off x="0" y="1"/>
            <a:ext cx="14401800" cy="1080135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正方形/長方形 6">
            <a:hlinkClick r:id="rId2" action="ppaction://hlinksldjump"/>
          </p:cNvPr>
          <p:cNvSpPr/>
          <p:nvPr/>
        </p:nvSpPr>
        <p:spPr>
          <a:xfrm>
            <a:off x="0" y="1"/>
            <a:ext cx="14401800" cy="1080135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kumimoji="1" lang="ja-JP" altLang="en-US"/>
          </a:p>
        </p:txBody>
      </p:sp>
      <p:sp>
        <p:nvSpPr>
          <p:cNvPr id="2" name="タイトル 1"/>
          <p:cNvSpPr>
            <a:spLocks noGrp="1"/>
          </p:cNvSpPr>
          <p:nvPr>
            <p:ph type="title"/>
          </p:nvPr>
        </p:nvSpPr>
        <p:spPr>
          <a:xfrm>
            <a:off x="562526" y="224999"/>
            <a:ext cx="12961620" cy="1107992"/>
          </a:xfrm>
        </p:spPr>
        <p:txBody>
          <a:bodyPr/>
          <a:lstStyle/>
          <a:p>
            <a:pPr algn="l"/>
            <a:r>
              <a:rPr lang="ja-JP" altLang="en-US" sz="3200" b="1" dirty="0" smtClean="0"/>
              <a:t>「海洋科学の教育と研究のための船舶不足と</a:t>
            </a:r>
            <a:r>
              <a:rPr lang="en-US" altLang="ja-JP" sz="3200" b="1" dirty="0" smtClean="0"/>
              <a:t/>
            </a:r>
            <a:br>
              <a:rPr lang="en-US" altLang="ja-JP" sz="3200" b="1" dirty="0" smtClean="0"/>
            </a:br>
            <a:r>
              <a:rPr lang="ja-JP" altLang="en-US" sz="3200" b="1" dirty="0" smtClean="0"/>
              <a:t>　　水産系大学練習船の活用について」　（要約原文）</a:t>
            </a:r>
            <a:endParaRPr lang="ja-JP" altLang="en-US" sz="3200" b="1" dirty="0"/>
          </a:p>
        </p:txBody>
      </p:sp>
      <p:sp>
        <p:nvSpPr>
          <p:cNvPr id="4" name="正方形/長方形 3"/>
          <p:cNvSpPr/>
          <p:nvPr/>
        </p:nvSpPr>
        <p:spPr>
          <a:xfrm>
            <a:off x="2250248" y="9676239"/>
            <a:ext cx="9563763" cy="553994"/>
          </a:xfrm>
          <a:prstGeom prst="rect">
            <a:avLst/>
          </a:prstGeom>
        </p:spPr>
        <p:txBody>
          <a:bodyPr wrap="square" lIns="121917" tIns="60958" rIns="121917" bIns="60958">
            <a:spAutoFit/>
          </a:bodyPr>
          <a:lstStyle/>
          <a:p>
            <a:r>
              <a:rPr lang="ja-JP" altLang="en-US" sz="2800" dirty="0" smtClean="0">
                <a:latin typeface="+mn-ea"/>
              </a:rPr>
              <a:t>平成</a:t>
            </a:r>
            <a:r>
              <a:rPr lang="en-US" altLang="ja-JP" sz="2800" dirty="0" smtClean="0">
                <a:latin typeface="+mn-ea"/>
              </a:rPr>
              <a:t>13</a:t>
            </a:r>
            <a:r>
              <a:rPr lang="ja-JP" altLang="en-US" sz="2800" dirty="0" smtClean="0">
                <a:latin typeface="+mn-ea"/>
              </a:rPr>
              <a:t>年</a:t>
            </a:r>
            <a:r>
              <a:rPr lang="en-US" altLang="ja-JP" sz="2800" dirty="0" smtClean="0">
                <a:latin typeface="+mn-ea"/>
              </a:rPr>
              <a:t>5</a:t>
            </a:r>
            <a:r>
              <a:rPr lang="ja-JP" altLang="en-US" sz="2800" dirty="0" smtClean="0">
                <a:latin typeface="+mn-ea"/>
              </a:rPr>
              <a:t>月</a:t>
            </a:r>
            <a:r>
              <a:rPr lang="en-US" altLang="ja-JP" sz="2800" dirty="0" smtClean="0">
                <a:latin typeface="+mn-ea"/>
              </a:rPr>
              <a:t>14</a:t>
            </a:r>
            <a:r>
              <a:rPr lang="ja-JP" altLang="en-US" sz="2800" dirty="0" smtClean="0">
                <a:latin typeface="+mn-ea"/>
              </a:rPr>
              <a:t>日　日本学術会議</a:t>
            </a:r>
            <a:r>
              <a:rPr lang="zh-TW" altLang="en-US" sz="2800" dirty="0" smtClean="0">
                <a:latin typeface="+mn-ea"/>
              </a:rPr>
              <a:t>海洋科学研究連絡委員会</a:t>
            </a:r>
            <a:endParaRPr lang="ja-JP" altLang="en-US" sz="2800" dirty="0">
              <a:latin typeface="+mn-ea"/>
            </a:endParaRPr>
          </a:p>
        </p:txBody>
      </p:sp>
      <p:sp>
        <p:nvSpPr>
          <p:cNvPr id="6" name="正方形/長方形 5"/>
          <p:cNvSpPr/>
          <p:nvPr/>
        </p:nvSpPr>
        <p:spPr>
          <a:xfrm>
            <a:off x="414290" y="1685899"/>
            <a:ext cx="13389267" cy="7825472"/>
          </a:xfrm>
          <a:prstGeom prst="rect">
            <a:avLst/>
          </a:prstGeom>
        </p:spPr>
        <p:txBody>
          <a:bodyPr wrap="square" lIns="121917" tIns="60958" rIns="121917" bIns="60958">
            <a:spAutoFit/>
          </a:bodyPr>
          <a:lstStyle/>
          <a:p>
            <a:pPr marL="474121" indent="-474121">
              <a:lnSpc>
                <a:spcPct val="120000"/>
              </a:lnSpc>
              <a:spcAft>
                <a:spcPts val="800"/>
              </a:spcAft>
            </a:pPr>
            <a:r>
              <a:rPr lang="en-US" altLang="ja-JP" sz="2800" b="1" dirty="0" smtClean="0">
                <a:latin typeface="Times New Roman" pitchFamily="18" charset="0"/>
                <a:cs typeface="Times New Roman" pitchFamily="18" charset="0"/>
              </a:rPr>
              <a:t>1</a:t>
            </a:r>
            <a:r>
              <a:rPr lang="ja-JP" altLang="en-US" sz="2800" b="1" dirty="0" smtClean="0">
                <a:latin typeface="Times New Roman" pitchFamily="18" charset="0"/>
                <a:cs typeface="Times New Roman" pitchFamily="18" charset="0"/>
              </a:rPr>
              <a:t>）作成の背景</a:t>
            </a:r>
          </a:p>
          <a:p>
            <a:pPr marL="474121" indent="-474121">
              <a:lnSpc>
                <a:spcPct val="120000"/>
              </a:lnSpc>
              <a:spcAft>
                <a:spcPts val="800"/>
              </a:spcAft>
            </a:pPr>
            <a:r>
              <a:rPr lang="ja-JP" altLang="en-US" sz="2800" dirty="0" smtClean="0">
                <a:latin typeface="Times New Roman" pitchFamily="18" charset="0"/>
                <a:cs typeface="Times New Roman" pitchFamily="18" charset="0"/>
              </a:rPr>
              <a:t>　　　　地球環境と食糧の両問題を同時解決する鍵を秘めた海洋への期待が高まり，海洋研究の重要性が改めて強調されている。そのため，</a:t>
            </a:r>
            <a:r>
              <a:rPr lang="ja-JP" altLang="en-US" sz="2800" b="1" dirty="0" smtClean="0">
                <a:solidFill>
                  <a:srgbClr val="FF0000"/>
                </a:solidFill>
                <a:latin typeface="Times New Roman" pitchFamily="18" charset="0"/>
                <a:cs typeface="Times New Roman" pitchFamily="18" charset="0"/>
              </a:rPr>
              <a:t>次世代の海洋科学および海事学分野の専門職育成</a:t>
            </a:r>
            <a:r>
              <a:rPr lang="ja-JP" altLang="en-US" sz="2800" dirty="0" smtClean="0">
                <a:latin typeface="Times New Roman" pitchFamily="18" charset="0"/>
                <a:cs typeface="Times New Roman" pitchFamily="18" charset="0"/>
              </a:rPr>
              <a:t>に，特に力を注ぐ国も出てきた。わが国も，海洋科学の研究推進と，実践的かつ総合的な教育強化を通して，</a:t>
            </a:r>
            <a:r>
              <a:rPr lang="en-US" altLang="ja-JP" sz="2800" dirty="0" smtClean="0">
                <a:latin typeface="Times New Roman" pitchFamily="18" charset="0"/>
                <a:cs typeface="Times New Roman" pitchFamily="18" charset="0"/>
              </a:rPr>
              <a:t>21</a:t>
            </a:r>
            <a:r>
              <a:rPr lang="ja-JP" altLang="en-US" sz="2800" dirty="0" smtClean="0">
                <a:latin typeface="Times New Roman" pitchFamily="18" charset="0"/>
                <a:cs typeface="Times New Roman" pitchFamily="18" charset="0"/>
              </a:rPr>
              <a:t>世紀の諸問題に取り組む人材の育成を急がなければならない。</a:t>
            </a:r>
          </a:p>
          <a:p>
            <a:pPr marL="474121" indent="-474121">
              <a:lnSpc>
                <a:spcPct val="120000"/>
              </a:lnSpc>
              <a:spcAft>
                <a:spcPts val="800"/>
              </a:spcAft>
            </a:pPr>
            <a:r>
              <a:rPr lang="en-US" altLang="ja-JP" sz="2800" b="1" dirty="0" smtClean="0">
                <a:latin typeface="Times New Roman" pitchFamily="18" charset="0"/>
                <a:cs typeface="Times New Roman" pitchFamily="18" charset="0"/>
              </a:rPr>
              <a:t>2</a:t>
            </a:r>
            <a:r>
              <a:rPr lang="ja-JP" altLang="en-US" sz="2800" b="1" dirty="0" smtClean="0">
                <a:latin typeface="Times New Roman" pitchFamily="18" charset="0"/>
                <a:cs typeface="Times New Roman" pitchFamily="18" charset="0"/>
              </a:rPr>
              <a:t>）現状および問題点</a:t>
            </a:r>
          </a:p>
          <a:p>
            <a:pPr marL="474121" indent="-474121">
              <a:lnSpc>
                <a:spcPct val="120000"/>
              </a:lnSpc>
              <a:spcAft>
                <a:spcPts val="800"/>
              </a:spcAft>
            </a:pPr>
            <a:r>
              <a:rPr lang="ja-JP" altLang="en-US" sz="2800" dirty="0" smtClean="0">
                <a:latin typeface="Times New Roman" pitchFamily="18" charset="0"/>
                <a:cs typeface="Times New Roman" pitchFamily="18" charset="0"/>
              </a:rPr>
              <a:t>　　　海洋科学の研究推進と教育の充実を目指して整備拡充された学部や大学院も増えたが，基盤施設としての</a:t>
            </a:r>
            <a:r>
              <a:rPr lang="ja-JP" altLang="en-US" sz="2800" b="1" dirty="0" smtClean="0">
                <a:solidFill>
                  <a:srgbClr val="FF0000"/>
                </a:solidFill>
                <a:latin typeface="Times New Roman" pitchFamily="18" charset="0"/>
                <a:cs typeface="Times New Roman" pitchFamily="18" charset="0"/>
              </a:rPr>
              <a:t>教育・研究船が不足</a:t>
            </a:r>
            <a:r>
              <a:rPr lang="ja-JP" altLang="en-US" sz="2800" dirty="0" smtClean="0">
                <a:latin typeface="Times New Roman" pitchFamily="18" charset="0"/>
                <a:cs typeface="Times New Roman" pitchFamily="18" charset="0"/>
              </a:rPr>
              <a:t>している。一方，国立大学水産学部練習船の一部は，漁業船舶従事者の需要減を理由に，</a:t>
            </a:r>
            <a:r>
              <a:rPr lang="ja-JP" altLang="en-US" sz="2800" b="1" dirty="0" smtClean="0">
                <a:solidFill>
                  <a:srgbClr val="FF0000"/>
                </a:solidFill>
                <a:latin typeface="Times New Roman" pitchFamily="18" charset="0"/>
                <a:cs typeface="Times New Roman" pitchFamily="18" charset="0"/>
              </a:rPr>
              <a:t>減船または小型化</a:t>
            </a:r>
            <a:r>
              <a:rPr lang="ja-JP" altLang="en-US" sz="2800" dirty="0" smtClean="0">
                <a:latin typeface="Times New Roman" pitchFamily="18" charset="0"/>
                <a:cs typeface="Times New Roman" pitchFamily="18" charset="0"/>
              </a:rPr>
              <a:t>されようとしている。</a:t>
            </a:r>
          </a:p>
          <a:p>
            <a:pPr marL="474121" indent="-474121">
              <a:lnSpc>
                <a:spcPct val="120000"/>
              </a:lnSpc>
              <a:spcAft>
                <a:spcPts val="800"/>
              </a:spcAft>
            </a:pPr>
            <a:r>
              <a:rPr lang="en-US" altLang="ja-JP" sz="2800" b="1" dirty="0" smtClean="0">
                <a:latin typeface="Times New Roman" pitchFamily="18" charset="0"/>
                <a:cs typeface="Times New Roman" pitchFamily="18" charset="0"/>
              </a:rPr>
              <a:t>3</a:t>
            </a:r>
            <a:r>
              <a:rPr lang="ja-JP" altLang="en-US" sz="2800" b="1" dirty="0" smtClean="0">
                <a:latin typeface="Times New Roman" pitchFamily="18" charset="0"/>
                <a:cs typeface="Times New Roman" pitchFamily="18" charset="0"/>
              </a:rPr>
              <a:t>）改善策、提言等の内容</a:t>
            </a:r>
          </a:p>
          <a:p>
            <a:pPr marL="474121" indent="-474121">
              <a:lnSpc>
                <a:spcPct val="120000"/>
              </a:lnSpc>
              <a:spcAft>
                <a:spcPts val="800"/>
              </a:spcAft>
            </a:pPr>
            <a:r>
              <a:rPr lang="ja-JP" altLang="en-US" sz="2800" dirty="0" smtClean="0">
                <a:latin typeface="Times New Roman" pitchFamily="18" charset="0"/>
                <a:cs typeface="Times New Roman" pitchFamily="18" charset="0"/>
              </a:rPr>
              <a:t>　　　それらの練習船を「教育・研究船」へと転換し，全国の大学の学部や大学院における</a:t>
            </a:r>
            <a:r>
              <a:rPr lang="ja-JP" altLang="en-US" sz="2800" b="1" dirty="0" smtClean="0">
                <a:solidFill>
                  <a:srgbClr val="FF0000"/>
                </a:solidFill>
                <a:latin typeface="Times New Roman" pitchFamily="18" charset="0"/>
                <a:cs typeface="Times New Roman" pitchFamily="18" charset="0"/>
              </a:rPr>
              <a:t>海洋科学の実習教育と研究</a:t>
            </a:r>
            <a:r>
              <a:rPr lang="ja-JP" altLang="en-US" sz="2800" dirty="0" smtClean="0">
                <a:latin typeface="Times New Roman" pitchFamily="18" charset="0"/>
                <a:cs typeface="Times New Roman" pitchFamily="18" charset="0"/>
              </a:rPr>
              <a:t>に広く活用することを提言する。</a:t>
            </a:r>
            <a:endParaRPr lang="ja-JP" alt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5143" y="4301329"/>
            <a:ext cx="12961620" cy="1025921"/>
          </a:xfrm>
        </p:spPr>
        <p:txBody>
          <a:bodyPr/>
          <a:lstStyle/>
          <a:p>
            <a:r>
              <a:rPr lang="en-US" altLang="ja-JP" sz="5900" dirty="0" smtClean="0">
                <a:solidFill>
                  <a:srgbClr val="002060"/>
                </a:solidFill>
              </a:rPr>
              <a:t>2. </a:t>
            </a:r>
            <a:r>
              <a:rPr lang="ja-JP" altLang="en-US" sz="5900" dirty="0" smtClean="0">
                <a:solidFill>
                  <a:srgbClr val="002060"/>
                </a:solidFill>
              </a:rPr>
              <a:t>代船建造計画</a:t>
            </a:r>
            <a:endParaRPr lang="ja-JP" altLang="en-US" sz="5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1831</Words>
  <Application>Microsoft Office PowerPoint</Application>
  <PresentationFormat>ユーザー設定</PresentationFormat>
  <Paragraphs>496</Paragraphs>
  <Slides>16</Slides>
  <Notes>1</Notes>
  <HiddenSlides>5</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練習船新かごしま丸建造と実習教育</vt:lpstr>
      <vt:lpstr>1. 代船建造の背景</vt:lpstr>
      <vt:lpstr>かごしま丸代船建造の背景</vt:lpstr>
      <vt:lpstr>かごしま丸の老朽化箇所</vt:lpstr>
      <vt:lpstr>国際条約、環境対策からの必要性</vt:lpstr>
      <vt:lpstr>海洋基本法のキーワード</vt:lpstr>
      <vt:lpstr>排他的経済水域</vt:lpstr>
      <vt:lpstr>「海洋科学の教育と研究のための船舶不足と 　　水産系大学練習船の活用について」　（要約原文）</vt:lpstr>
      <vt:lpstr>2. 代船建造計画</vt:lpstr>
      <vt:lpstr>代船建造の基本方針の変遷</vt:lpstr>
      <vt:lpstr>国立大学実習用船舶の現状（平成21年度）</vt:lpstr>
      <vt:lpstr>3. 乗船実習内容</vt:lpstr>
      <vt:lpstr>必要な教育内容の変化への対応</vt:lpstr>
      <vt:lpstr>共同利用航海の要件</vt:lpstr>
      <vt:lpstr>平成21年度かごしま丸運航計画と余席</vt:lpstr>
      <vt:lpstr>就職先から見た練習船による実習の有効性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YAMANAKA Yuichi</dc:creator>
  <cp:lastModifiedBy>YAMANAKA Yuichi</cp:lastModifiedBy>
  <cp:revision>130</cp:revision>
  <dcterms:created xsi:type="dcterms:W3CDTF">2009-10-14T07:07:01Z</dcterms:created>
  <dcterms:modified xsi:type="dcterms:W3CDTF">2009-10-19T00:30:17Z</dcterms:modified>
</cp:coreProperties>
</file>